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58" r:id="rId3"/>
    <p:sldId id="257" r:id="rId4"/>
    <p:sldId id="259" r:id="rId5"/>
    <p:sldId id="261" r:id="rId6"/>
    <p:sldId id="267" r:id="rId7"/>
    <p:sldId id="273" r:id="rId8"/>
    <p:sldId id="274" r:id="rId9"/>
    <p:sldId id="263" r:id="rId10"/>
    <p:sldId id="264" r:id="rId11"/>
    <p:sldId id="283" r:id="rId12"/>
    <p:sldId id="265" r:id="rId13"/>
    <p:sldId id="286" r:id="rId14"/>
    <p:sldId id="269" r:id="rId15"/>
    <p:sldId id="271" r:id="rId16"/>
    <p:sldId id="278" r:id="rId17"/>
    <p:sldId id="282" r:id="rId18"/>
    <p:sldId id="275" r:id="rId19"/>
    <p:sldId id="277" r:id="rId20"/>
    <p:sldId id="276" r:id="rId21"/>
    <p:sldId id="284" r:id="rId22"/>
    <p:sldId id="285" r:id="rId23"/>
  </p:sldIdLst>
  <p:sldSz cx="12192000" cy="6858000"/>
  <p:notesSz cx="6858000" cy="9144000"/>
  <p:defaultTextStyle>
    <a:defPPr>
      <a:defRPr lang="aa-E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9" autoAdjust="0"/>
    <p:restoredTop sz="85614" autoAdjust="0"/>
  </p:normalViewPr>
  <p:slideViewPr>
    <p:cSldViewPr snapToGrid="0" showGuides="1">
      <p:cViewPr varScale="1">
        <p:scale>
          <a:sx n="66" d="100"/>
          <a:sy n="66" d="100"/>
        </p:scale>
        <p:origin x="1224" y="55"/>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aa-E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BB220-9BC8-469A-AD77-6A5B44A2FECA}" type="datetimeFigureOut">
              <a:rPr lang="aa-ET" smtClean="0"/>
              <a:t>08/08/2018</a:t>
            </a:fld>
            <a:endParaRPr lang="aa-E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a-E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a-E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aa-E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F6FC0-2C5C-4835-8012-F48E62330209}" type="slidenum">
              <a:rPr lang="aa-ET" smtClean="0"/>
              <a:t>‹#›</a:t>
            </a:fld>
            <a:endParaRPr lang="aa-ET"/>
          </a:p>
        </p:txBody>
      </p:sp>
    </p:spTree>
    <p:extLst>
      <p:ext uri="{BB962C8B-B14F-4D97-AF65-F5344CB8AC3E}">
        <p14:creationId xmlns:p14="http://schemas.microsoft.com/office/powerpoint/2010/main" val="360190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Ph.D. student, Physics: “electron transport”, classical &amp; quantum</a:t>
            </a:r>
            <a:endParaRPr lang="de-DE" dirty="0"/>
          </a:p>
        </p:txBody>
      </p:sp>
      <p:sp>
        <p:nvSpPr>
          <p:cNvPr id="4" name="Slide Number Placeholder 3"/>
          <p:cNvSpPr>
            <a:spLocks noGrp="1"/>
          </p:cNvSpPr>
          <p:nvPr>
            <p:ph type="sldNum" sz="quarter" idx="10"/>
          </p:nvPr>
        </p:nvSpPr>
        <p:spPr/>
        <p:txBody>
          <a:bodyPr/>
          <a:lstStyle/>
          <a:p>
            <a:fld id="{676F6FC0-2C5C-4835-8012-F48E62330209}" type="slidenum">
              <a:rPr lang="aa-ET" smtClean="0"/>
              <a:t>1</a:t>
            </a:fld>
            <a:endParaRPr lang="aa-ET"/>
          </a:p>
        </p:txBody>
      </p:sp>
    </p:spTree>
    <p:extLst>
      <p:ext uri="{BB962C8B-B14F-4D97-AF65-F5344CB8AC3E}">
        <p14:creationId xmlns:p14="http://schemas.microsoft.com/office/powerpoint/2010/main" val="2338155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a:t>
            </a:r>
            <a:r>
              <a:rPr lang="en-US" b="1" baseline="0" dirty="0"/>
              <a:t> billiard systems are very interesting and have been used in science for a long time, to simulate all kinds of systems from gases all the way to nanodevices.</a:t>
            </a:r>
            <a:endParaRPr lang="de-DE" b="1" dirty="0"/>
          </a:p>
        </p:txBody>
      </p:sp>
      <p:sp>
        <p:nvSpPr>
          <p:cNvPr id="4" name="Slide Number Placeholder 3"/>
          <p:cNvSpPr>
            <a:spLocks noGrp="1"/>
          </p:cNvSpPr>
          <p:nvPr>
            <p:ph type="sldNum" sz="quarter" idx="10"/>
          </p:nvPr>
        </p:nvSpPr>
        <p:spPr/>
        <p:txBody>
          <a:bodyPr/>
          <a:lstStyle/>
          <a:p>
            <a:fld id="{676F6FC0-2C5C-4835-8012-F48E62330209}" type="slidenum">
              <a:rPr lang="aa-ET" smtClean="0"/>
              <a:t>10</a:t>
            </a:fld>
            <a:endParaRPr lang="aa-ET"/>
          </a:p>
        </p:txBody>
      </p:sp>
    </p:spTree>
    <p:extLst>
      <p:ext uri="{BB962C8B-B14F-4D97-AF65-F5344CB8AC3E}">
        <p14:creationId xmlns:p14="http://schemas.microsoft.com/office/powerpoint/2010/main" val="357653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a:t>total lines of code of the source</a:t>
            </a:r>
            <a:r>
              <a:rPr lang="en-US" baseline="0" dirty="0"/>
              <a:t> is 2839, while for Bill2D it is 7969.</a:t>
            </a:r>
          </a:p>
        </p:txBody>
      </p:sp>
      <p:sp>
        <p:nvSpPr>
          <p:cNvPr id="4" name="Slide Number Placeholder 3"/>
          <p:cNvSpPr>
            <a:spLocks noGrp="1"/>
          </p:cNvSpPr>
          <p:nvPr>
            <p:ph type="sldNum" sz="quarter" idx="10"/>
          </p:nvPr>
        </p:nvSpPr>
        <p:spPr/>
        <p:txBody>
          <a:bodyPr/>
          <a:lstStyle/>
          <a:p>
            <a:fld id="{676F6FC0-2C5C-4835-8012-F48E62330209}" type="slidenum">
              <a:rPr lang="aa-ET" smtClean="0"/>
              <a:t>11</a:t>
            </a:fld>
            <a:endParaRPr lang="aa-ET"/>
          </a:p>
        </p:txBody>
      </p:sp>
    </p:spTree>
    <p:extLst>
      <p:ext uri="{BB962C8B-B14F-4D97-AF65-F5344CB8AC3E}">
        <p14:creationId xmlns:p14="http://schemas.microsoft.com/office/powerpoint/2010/main" val="111467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want to find the next obstacle I will collide with. By the way obstacles</a:t>
            </a:r>
            <a:r>
              <a:rPr lang="en-US" b="0" baseline="0" dirty="0"/>
              <a:t> are the Disks and the Walls. To find the next obstacle I first have to calculate all collision times with all obstacles and then pick the minimum one.</a:t>
            </a:r>
            <a:endParaRPr lang="en-US" b="0" dirty="0"/>
          </a:p>
          <a:p>
            <a:endParaRPr lang="en-US" b="0" dirty="0"/>
          </a:p>
          <a:p>
            <a:r>
              <a:rPr lang="en-US" b="0" dirty="0"/>
              <a:t>So I need some kind of “function”/”method” to compute the collision time. Should this be a property of the particle? Should this be a property of the obstacle? It doesn’t make sense for it to be either</a:t>
            </a:r>
            <a:r>
              <a:rPr lang="en-US" b="0" dirty="0" smtClean="0"/>
              <a:t>!</a:t>
            </a:r>
            <a:endParaRPr lang="en-US" b="0" dirty="0"/>
          </a:p>
        </p:txBody>
      </p:sp>
      <p:sp>
        <p:nvSpPr>
          <p:cNvPr id="4" name="Slide Number Placeholder 3"/>
          <p:cNvSpPr>
            <a:spLocks noGrp="1"/>
          </p:cNvSpPr>
          <p:nvPr>
            <p:ph type="sldNum" sz="quarter" idx="10"/>
          </p:nvPr>
        </p:nvSpPr>
        <p:spPr/>
        <p:txBody>
          <a:bodyPr/>
          <a:lstStyle/>
          <a:p>
            <a:fld id="{676F6FC0-2C5C-4835-8012-F48E62330209}" type="slidenum">
              <a:rPr lang="aa-ET" smtClean="0"/>
              <a:t>12</a:t>
            </a:fld>
            <a:endParaRPr lang="aa-ET"/>
          </a:p>
        </p:txBody>
      </p:sp>
    </p:spTree>
    <p:extLst>
      <p:ext uri="{BB962C8B-B14F-4D97-AF65-F5344CB8AC3E}">
        <p14:creationId xmlns:p14="http://schemas.microsoft.com/office/powerpoint/2010/main" val="1105340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a:t>most intuitive way to do it is of course to use multiple dispatch. Julia gives</a:t>
            </a:r>
            <a:r>
              <a:rPr lang="en-US" baseline="0" dirty="0"/>
              <a:t> me the possibility to keep everything separated: The particles, the obstacles and the collision times are three different things that multiple dispatch brings together.</a:t>
            </a:r>
            <a:endParaRPr lang="en-US" dirty="0"/>
          </a:p>
          <a:p>
            <a:endParaRPr lang="en-US" dirty="0"/>
          </a:p>
          <a:p>
            <a:r>
              <a:rPr lang="en-US" dirty="0"/>
              <a:t>It is important for me to stress that I am not hiding the source behind functions! Everything you see here is itself 5 to 10 lines of code.</a:t>
            </a:r>
          </a:p>
        </p:txBody>
      </p:sp>
      <p:sp>
        <p:nvSpPr>
          <p:cNvPr id="4" name="Slide Number Placeholder 3"/>
          <p:cNvSpPr>
            <a:spLocks noGrp="1"/>
          </p:cNvSpPr>
          <p:nvPr>
            <p:ph type="sldNum" sz="quarter" idx="10"/>
          </p:nvPr>
        </p:nvSpPr>
        <p:spPr/>
        <p:txBody>
          <a:bodyPr/>
          <a:lstStyle/>
          <a:p>
            <a:fld id="{676F6FC0-2C5C-4835-8012-F48E62330209}" type="slidenum">
              <a:rPr lang="aa-ET" smtClean="0"/>
              <a:t>13</a:t>
            </a:fld>
            <a:endParaRPr lang="aa-ET"/>
          </a:p>
        </p:txBody>
      </p:sp>
    </p:spTree>
    <p:extLst>
      <p:ext uri="{BB962C8B-B14F-4D97-AF65-F5344CB8AC3E}">
        <p14:creationId xmlns:p14="http://schemas.microsoft.com/office/powerpoint/2010/main" val="1981571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a:t>a typical application you</a:t>
            </a:r>
            <a:r>
              <a:rPr lang="en-US" baseline="0" dirty="0"/>
              <a:t> would want to evolve </a:t>
            </a:r>
            <a:r>
              <a:rPr lang="en-US" dirty="0"/>
              <a:t>1000 particles for 1000 collisions. Such computations would typically take</a:t>
            </a:r>
            <a:r>
              <a:rPr lang="en-US" baseline="0" dirty="0"/>
              <a:t> place on computer clusters, but here it runs instantly on my laptop.</a:t>
            </a:r>
            <a:endParaRPr lang="de-DE" dirty="0"/>
          </a:p>
        </p:txBody>
      </p:sp>
      <p:sp>
        <p:nvSpPr>
          <p:cNvPr id="4" name="Slide Number Placeholder 3"/>
          <p:cNvSpPr>
            <a:spLocks noGrp="1"/>
          </p:cNvSpPr>
          <p:nvPr>
            <p:ph type="sldNum" sz="quarter" idx="10"/>
          </p:nvPr>
        </p:nvSpPr>
        <p:spPr/>
        <p:txBody>
          <a:bodyPr/>
          <a:lstStyle/>
          <a:p>
            <a:fld id="{676F6FC0-2C5C-4835-8012-F48E62330209}" type="slidenum">
              <a:rPr lang="aa-ET" smtClean="0"/>
              <a:t>14</a:t>
            </a:fld>
            <a:endParaRPr lang="aa-ET"/>
          </a:p>
        </p:txBody>
      </p:sp>
    </p:spTree>
    <p:extLst>
      <p:ext uri="{BB962C8B-B14F-4D97-AF65-F5344CB8AC3E}">
        <p14:creationId xmlns:p14="http://schemas.microsoft.com/office/powerpoint/2010/main" val="27882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Of</a:t>
            </a:r>
            <a:r>
              <a:rPr lang="en-US" b="0" baseline="0" dirty="0"/>
              <a:t> course, I cannot present everything in this talk. However, there is a long tutorial on the </a:t>
            </a:r>
            <a:r>
              <a:rPr lang="en-US" b="0" baseline="0" dirty="0" err="1"/>
              <a:t>JuliaLang</a:t>
            </a:r>
            <a:r>
              <a:rPr lang="en-US" b="0" baseline="0" dirty="0"/>
              <a:t> </a:t>
            </a:r>
            <a:r>
              <a:rPr lang="en-US" b="0" baseline="0" dirty="0" err="1"/>
              <a:t>youtube</a:t>
            </a:r>
            <a:r>
              <a:rPr lang="en-US" b="0" baseline="0" dirty="0"/>
              <a:t> channel…</a:t>
            </a:r>
          </a:p>
          <a:p>
            <a:r>
              <a:rPr lang="en-US" b="0" baseline="0" dirty="0"/>
              <a:t>In this talk I will just focus on </a:t>
            </a:r>
            <a:r>
              <a:rPr lang="en-US" b="0" baseline="0" dirty="0" err="1"/>
              <a:t>Lyapunov</a:t>
            </a:r>
            <a:r>
              <a:rPr lang="en-US" b="0" baseline="0" dirty="0"/>
              <a:t> Exponents.</a:t>
            </a:r>
            <a:endParaRPr lang="de-DE" b="0" dirty="0"/>
          </a:p>
        </p:txBody>
      </p:sp>
      <p:sp>
        <p:nvSpPr>
          <p:cNvPr id="4" name="Slide Number Placeholder 3"/>
          <p:cNvSpPr>
            <a:spLocks noGrp="1"/>
          </p:cNvSpPr>
          <p:nvPr>
            <p:ph type="sldNum" sz="quarter" idx="10"/>
          </p:nvPr>
        </p:nvSpPr>
        <p:spPr/>
        <p:txBody>
          <a:bodyPr/>
          <a:lstStyle/>
          <a:p>
            <a:fld id="{676F6FC0-2C5C-4835-8012-F48E62330209}" type="slidenum">
              <a:rPr lang="aa-ET" smtClean="0"/>
              <a:t>15</a:t>
            </a:fld>
            <a:endParaRPr lang="aa-ET"/>
          </a:p>
        </p:txBody>
      </p:sp>
    </p:spTree>
    <p:extLst>
      <p:ext uri="{BB962C8B-B14F-4D97-AF65-F5344CB8AC3E}">
        <p14:creationId xmlns:p14="http://schemas.microsoft.com/office/powerpoint/2010/main" val="3776147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DynamicalSystems.jl</a:t>
            </a:r>
            <a:r>
              <a:rPr lang="en-US" baseline="0" dirty="0"/>
              <a:t> we deal with chaotic systems, like for example the weather. In these systems initial conditions that are arbitrarily close begin to separate exponentially. This is also why weather prediction is impossible.</a:t>
            </a:r>
          </a:p>
          <a:p>
            <a:endParaRPr lang="en-US" baseline="0" dirty="0"/>
          </a:p>
          <a:p>
            <a:r>
              <a:rPr lang="en-US" baseline="0" dirty="0"/>
              <a:t>The Lorenz system that I just introduced is such a chaotic weather model. In this figure I have created two initial conditions that are very close and I evolve them in time</a:t>
            </a:r>
            <a:r>
              <a:rPr lang="en-US" baseline="0" dirty="0" smtClean="0"/>
              <a:t>…</a:t>
            </a:r>
            <a:endParaRPr lang="en-US" baseline="0" dirty="0"/>
          </a:p>
        </p:txBody>
      </p:sp>
      <p:sp>
        <p:nvSpPr>
          <p:cNvPr id="4" name="Slide Number Placeholder 3"/>
          <p:cNvSpPr>
            <a:spLocks noGrp="1"/>
          </p:cNvSpPr>
          <p:nvPr>
            <p:ph type="sldNum" sz="quarter" idx="10"/>
          </p:nvPr>
        </p:nvSpPr>
        <p:spPr/>
        <p:txBody>
          <a:bodyPr/>
          <a:lstStyle/>
          <a:p>
            <a:fld id="{676F6FC0-2C5C-4835-8012-F48E62330209}" type="slidenum">
              <a:rPr lang="aa-ET" smtClean="0"/>
              <a:t>17</a:t>
            </a:fld>
            <a:endParaRPr lang="aa-ET"/>
          </a:p>
        </p:txBody>
      </p:sp>
    </p:spTree>
    <p:extLst>
      <p:ext uri="{BB962C8B-B14F-4D97-AF65-F5344CB8AC3E}">
        <p14:creationId xmlns:p14="http://schemas.microsoft.com/office/powerpoint/2010/main" val="67451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first want to say that these 30 lines of code you see here are the exact same lines that are called</a:t>
            </a:r>
            <a:r>
              <a:rPr lang="en-US" baseline="0" dirty="0"/>
              <a:t> for any system, whether it is discrete or continuous, big or small! Now, the code you see on the left initializes this special integrator that evolves the system and deviation vectors. I will talk about this later so we don’t care for now.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What I want to highlight is….</a:t>
            </a:r>
            <a:br>
              <a:rPr lang="en-US" baseline="0" dirty="0"/>
            </a:br>
            <a:r>
              <a:rPr lang="en-US" baseline="0" dirty="0"/>
              <a:t/>
            </a:r>
            <a:br>
              <a:rPr lang="en-US" baseline="0" dirty="0"/>
            </a:br>
            <a:r>
              <a:rPr lang="en-US" b="1" baseline="0" dirty="0"/>
              <a:t>Why do I think this is important? I have taken many nonlinear dynamics courses in my life, and let me tell you: you cannot do nonlinear dynamics without a computer. Yet in all these courses I have never seen computer code being shown. Why ? Well the answer is simple, because code is complicated. I believe Julia can change that.</a:t>
            </a:r>
            <a:endParaRPr lang="de-DE" dirty="0"/>
          </a:p>
        </p:txBody>
      </p:sp>
      <p:sp>
        <p:nvSpPr>
          <p:cNvPr id="4" name="Slide Number Placeholder 3"/>
          <p:cNvSpPr>
            <a:spLocks noGrp="1"/>
          </p:cNvSpPr>
          <p:nvPr>
            <p:ph type="sldNum" sz="quarter" idx="10"/>
          </p:nvPr>
        </p:nvSpPr>
        <p:spPr/>
        <p:txBody>
          <a:bodyPr/>
          <a:lstStyle/>
          <a:p>
            <a:fld id="{676F6FC0-2C5C-4835-8012-F48E62330209}" type="slidenum">
              <a:rPr lang="aa-ET" smtClean="0"/>
              <a:t>18</a:t>
            </a:fld>
            <a:endParaRPr lang="aa-ET"/>
          </a:p>
        </p:txBody>
      </p:sp>
    </p:spTree>
    <p:extLst>
      <p:ext uri="{BB962C8B-B14F-4D97-AF65-F5344CB8AC3E}">
        <p14:creationId xmlns:p14="http://schemas.microsoft.com/office/powerpoint/2010/main" val="4141867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you would want to do parameter scans  and find exponents for let’s say 100 parameters. Once again this</a:t>
            </a:r>
            <a:r>
              <a:rPr lang="en-US" baseline="0" dirty="0"/>
              <a:t> computation will take at most a second!</a:t>
            </a:r>
            <a:endParaRPr lang="aa-ET" dirty="0"/>
          </a:p>
        </p:txBody>
      </p:sp>
      <p:sp>
        <p:nvSpPr>
          <p:cNvPr id="4" name="Slide Number Placeholder 3"/>
          <p:cNvSpPr>
            <a:spLocks noGrp="1"/>
          </p:cNvSpPr>
          <p:nvPr>
            <p:ph type="sldNum" sz="quarter" idx="10"/>
          </p:nvPr>
        </p:nvSpPr>
        <p:spPr/>
        <p:txBody>
          <a:bodyPr/>
          <a:lstStyle/>
          <a:p>
            <a:fld id="{676F6FC0-2C5C-4835-8012-F48E62330209}" type="slidenum">
              <a:rPr lang="aa-ET" smtClean="0"/>
              <a:t>19</a:t>
            </a:fld>
            <a:endParaRPr lang="aa-ET"/>
          </a:p>
        </p:txBody>
      </p:sp>
    </p:spTree>
    <p:extLst>
      <p:ext uri="{BB962C8B-B14F-4D97-AF65-F5344CB8AC3E}">
        <p14:creationId xmlns:p14="http://schemas.microsoft.com/office/powerpoint/2010/main" val="3066866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in </a:t>
            </a:r>
            <a:r>
              <a:rPr lang="en-US" b="1" dirty="0" err="1"/>
              <a:t>DifferentialEquations.jl</a:t>
            </a:r>
            <a:r>
              <a:rPr lang="en-US" dirty="0"/>
              <a:t>,</a:t>
            </a:r>
            <a:br>
              <a:rPr lang="en-US" dirty="0"/>
            </a:br>
            <a:r>
              <a:rPr lang="en-US" dirty="0"/>
              <a:t>we manipulate functions as objects</a:t>
            </a:r>
          </a:p>
          <a:p>
            <a:pPr lvl="1"/>
            <a:r>
              <a:rPr lang="en-US" dirty="0"/>
              <a:t>You must have a </a:t>
            </a:r>
            <a:r>
              <a:rPr lang="en-US" b="1" dirty="0"/>
              <a:t>single</a:t>
            </a:r>
            <a:r>
              <a:rPr lang="en-US" dirty="0"/>
              <a:t> equations</a:t>
            </a:r>
            <a:br>
              <a:rPr lang="en-US" dirty="0"/>
            </a:br>
            <a:r>
              <a:rPr lang="en-US" dirty="0"/>
              <a:t>of motion function</a:t>
            </a:r>
          </a:p>
          <a:p>
            <a:pPr lvl="1"/>
            <a:r>
              <a:rPr lang="en-US" dirty="0"/>
              <a:t>It has to evolve </a:t>
            </a:r>
            <a:r>
              <a:rPr lang="en-US" b="1" dirty="0"/>
              <a:t>both </a:t>
            </a:r>
            <a:r>
              <a:rPr lang="en-US" dirty="0"/>
              <a:t>the normal system</a:t>
            </a:r>
            <a:br>
              <a:rPr lang="en-US" dirty="0"/>
            </a:br>
            <a:r>
              <a:rPr lang="en-US" dirty="0"/>
              <a:t>and the deviation vectors</a:t>
            </a:r>
            <a:endParaRPr lang="de-DE" dirty="0"/>
          </a:p>
          <a:p>
            <a:endParaRPr lang="en-US" dirty="0"/>
          </a:p>
          <a:p>
            <a:r>
              <a:rPr lang="en-US" dirty="0"/>
              <a:t>Notice that the first two arguments of the function</a:t>
            </a:r>
            <a:r>
              <a:rPr lang="en-US" baseline="0" dirty="0"/>
              <a:t> `</a:t>
            </a:r>
            <a:r>
              <a:rPr lang="en-US" baseline="0" dirty="0" err="1"/>
              <a:t>create_tangent</a:t>
            </a:r>
            <a:r>
              <a:rPr lang="en-US" baseline="0" dirty="0"/>
              <a:t>` are functions themselves. Then, inside the body, we create a new function that uses these two functions.</a:t>
            </a:r>
            <a:endParaRPr lang="de-DE" dirty="0"/>
          </a:p>
        </p:txBody>
      </p:sp>
      <p:sp>
        <p:nvSpPr>
          <p:cNvPr id="4" name="Slide Number Placeholder 3"/>
          <p:cNvSpPr>
            <a:spLocks noGrp="1"/>
          </p:cNvSpPr>
          <p:nvPr>
            <p:ph type="sldNum" sz="quarter" idx="10"/>
          </p:nvPr>
        </p:nvSpPr>
        <p:spPr/>
        <p:txBody>
          <a:bodyPr/>
          <a:lstStyle/>
          <a:p>
            <a:fld id="{676F6FC0-2C5C-4835-8012-F48E62330209}" type="slidenum">
              <a:rPr lang="aa-ET" smtClean="0"/>
              <a:t>20</a:t>
            </a:fld>
            <a:endParaRPr lang="aa-ET"/>
          </a:p>
        </p:txBody>
      </p:sp>
    </p:spTree>
    <p:extLst>
      <p:ext uri="{BB962C8B-B14F-4D97-AF65-F5344CB8AC3E}">
        <p14:creationId xmlns:p14="http://schemas.microsoft.com/office/powerpoint/2010/main" val="381767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0" dirty="0"/>
          </a:p>
        </p:txBody>
      </p:sp>
      <p:sp>
        <p:nvSpPr>
          <p:cNvPr id="4" name="Slide Number Placeholder 3"/>
          <p:cNvSpPr>
            <a:spLocks noGrp="1"/>
          </p:cNvSpPr>
          <p:nvPr>
            <p:ph type="sldNum" sz="quarter" idx="10"/>
          </p:nvPr>
        </p:nvSpPr>
        <p:spPr/>
        <p:txBody>
          <a:bodyPr/>
          <a:lstStyle/>
          <a:p>
            <a:fld id="{676F6FC0-2C5C-4835-8012-F48E62330209}" type="slidenum">
              <a:rPr lang="aa-ET" smtClean="0"/>
              <a:t>2</a:t>
            </a:fld>
            <a:endParaRPr lang="aa-ET"/>
          </a:p>
        </p:txBody>
      </p:sp>
    </p:spTree>
    <p:extLst>
      <p:ext uri="{BB962C8B-B14F-4D97-AF65-F5344CB8AC3E}">
        <p14:creationId xmlns:p14="http://schemas.microsoft.com/office/powerpoint/2010/main" val="268653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all the people that tolerate me while I am trying to convince them to use Julia</a:t>
            </a:r>
            <a:endParaRPr lang="aa-ET" dirty="0"/>
          </a:p>
        </p:txBody>
      </p:sp>
      <p:sp>
        <p:nvSpPr>
          <p:cNvPr id="4" name="Slide Number Placeholder 3"/>
          <p:cNvSpPr>
            <a:spLocks noGrp="1"/>
          </p:cNvSpPr>
          <p:nvPr>
            <p:ph type="sldNum" sz="quarter" idx="10"/>
          </p:nvPr>
        </p:nvSpPr>
        <p:spPr/>
        <p:txBody>
          <a:bodyPr/>
          <a:lstStyle/>
          <a:p>
            <a:fld id="{676F6FC0-2C5C-4835-8012-F48E62330209}" type="slidenum">
              <a:rPr lang="aa-ET" smtClean="0"/>
              <a:t>22</a:t>
            </a:fld>
            <a:endParaRPr lang="aa-ET"/>
          </a:p>
        </p:txBody>
      </p:sp>
    </p:spTree>
    <p:extLst>
      <p:ext uri="{BB962C8B-B14F-4D97-AF65-F5344CB8AC3E}">
        <p14:creationId xmlns:p14="http://schemas.microsoft.com/office/powerpoint/2010/main" val="3017929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have a scientific question I want</a:t>
            </a:r>
            <a:r>
              <a:rPr lang="en-US" baseline="0" dirty="0"/>
              <a:t> to solve using simulations:</a:t>
            </a:r>
            <a:endParaRPr lang="en-US" dirty="0"/>
          </a:p>
          <a:p>
            <a:pPr marL="228600" indent="-228600">
              <a:buFont typeface="+mj-lt"/>
              <a:buAutoNum type="arabicPeriod"/>
            </a:pPr>
            <a:r>
              <a:rPr lang="en-US" dirty="0"/>
              <a:t>Understand how the problem can be solved using the computer language</a:t>
            </a:r>
          </a:p>
          <a:p>
            <a:pPr marL="228600" indent="-228600">
              <a:buFont typeface="+mj-lt"/>
              <a:buAutoNum type="arabicPeriod"/>
            </a:pPr>
            <a:r>
              <a:rPr lang="en-US" dirty="0"/>
              <a:t>Implement your idea in this programming language</a:t>
            </a:r>
          </a:p>
          <a:p>
            <a:pPr marL="228600" indent="-228600">
              <a:buFont typeface="+mj-lt"/>
              <a:buAutoNum type="arabicPeriod"/>
            </a:pPr>
            <a:r>
              <a:rPr lang="en-US" dirty="0"/>
              <a:t>Let the code run and get your results</a:t>
            </a:r>
          </a:p>
          <a:p>
            <a:pPr marL="228600" indent="-228600">
              <a:buFont typeface="+mj-lt"/>
              <a:buAutoNum type="arabicPeriod"/>
            </a:pPr>
            <a:r>
              <a:rPr lang="en-US" dirty="0"/>
              <a:t>Read and visualize your results, using the same language if possible</a:t>
            </a:r>
          </a:p>
          <a:p>
            <a:pPr marL="228600" indent="-228600">
              <a:buFont typeface="+mj-lt"/>
              <a:buAutoNum type="arabicPeriod"/>
            </a:pPr>
            <a:r>
              <a:rPr lang="en-US" dirty="0"/>
              <a:t>Understand they are nonsense so go back and debug</a:t>
            </a:r>
          </a:p>
          <a:p>
            <a:pPr marL="228600" indent="-228600">
              <a:buFont typeface="+mj-lt"/>
              <a:buAutoNum type="arabicPeriod"/>
            </a:pPr>
            <a:r>
              <a:rPr lang="en-US" dirty="0"/>
              <a:t>Run code again and get your final and correct results</a:t>
            </a:r>
            <a:r>
              <a:rPr lang="en-US" dirty="0" smtClean="0"/>
              <a:t>.</a:t>
            </a:r>
          </a:p>
          <a:p>
            <a:pPr marL="228600" indent="-228600">
              <a:buFont typeface="+mj-lt"/>
              <a:buAutoNum type="arabicPeriod"/>
            </a:pPr>
            <a:endParaRPr lang="en-US" dirty="0" smtClean="0"/>
          </a:p>
          <a:p>
            <a:pPr marL="0" indent="0">
              <a:buFont typeface="+mj-lt"/>
              <a:buNone/>
            </a:pPr>
            <a:r>
              <a:rPr lang="en-US" b="1" dirty="0" smtClean="0"/>
              <a:t>This</a:t>
            </a:r>
            <a:r>
              <a:rPr lang="en-US" b="1" baseline="0" dirty="0" smtClean="0"/>
              <a:t> is </a:t>
            </a:r>
            <a:r>
              <a:rPr lang="en-US" b="1" baseline="0" dirty="0" smtClean="0"/>
              <a:t>a recurring theme: more and more people keep pointing out how important is development speed.</a:t>
            </a:r>
            <a:endParaRPr lang="aa-ET" b="1" dirty="0"/>
          </a:p>
        </p:txBody>
      </p:sp>
      <p:sp>
        <p:nvSpPr>
          <p:cNvPr id="4" name="Slide Number Placeholder 3"/>
          <p:cNvSpPr>
            <a:spLocks noGrp="1"/>
          </p:cNvSpPr>
          <p:nvPr>
            <p:ph type="sldNum" sz="quarter" idx="10"/>
          </p:nvPr>
        </p:nvSpPr>
        <p:spPr/>
        <p:txBody>
          <a:bodyPr/>
          <a:lstStyle/>
          <a:p>
            <a:fld id="{676F6FC0-2C5C-4835-8012-F48E62330209}" type="slidenum">
              <a:rPr lang="aa-ET" smtClean="0"/>
              <a:t>3</a:t>
            </a:fld>
            <a:endParaRPr lang="aa-ET"/>
          </a:p>
        </p:txBody>
      </p:sp>
    </p:spTree>
    <p:extLst>
      <p:ext uri="{BB962C8B-B14F-4D97-AF65-F5344CB8AC3E}">
        <p14:creationId xmlns:p14="http://schemas.microsoft.com/office/powerpoint/2010/main" val="3954523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assuming that everyone that will hear my talk already knows about this facts. If you see this list for the first time, maybe it is best to first see a more “introductory” level talk, one example is this great talk by Nick Eubank, which you can find on </a:t>
            </a:r>
            <a:r>
              <a:rPr lang="en-US" dirty="0" err="1"/>
              <a:t>youtube</a:t>
            </a:r>
            <a:r>
              <a:rPr lang="en-US" dirty="0"/>
              <a:t>.</a:t>
            </a:r>
            <a:endParaRPr lang="aa-ET" dirty="0"/>
          </a:p>
        </p:txBody>
      </p:sp>
      <p:sp>
        <p:nvSpPr>
          <p:cNvPr id="4" name="Slide Number Placeholder 3"/>
          <p:cNvSpPr>
            <a:spLocks noGrp="1"/>
          </p:cNvSpPr>
          <p:nvPr>
            <p:ph type="sldNum" sz="quarter" idx="10"/>
          </p:nvPr>
        </p:nvSpPr>
        <p:spPr/>
        <p:txBody>
          <a:bodyPr/>
          <a:lstStyle/>
          <a:p>
            <a:fld id="{676F6FC0-2C5C-4835-8012-F48E62330209}" type="slidenum">
              <a:rPr lang="aa-ET" smtClean="0"/>
              <a:t>4</a:t>
            </a:fld>
            <a:endParaRPr lang="aa-ET"/>
          </a:p>
        </p:txBody>
      </p:sp>
    </p:spTree>
    <p:extLst>
      <p:ext uri="{BB962C8B-B14F-4D97-AF65-F5344CB8AC3E}">
        <p14:creationId xmlns:p14="http://schemas.microsoft.com/office/powerpoint/2010/main" val="1237517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almost all Julia is written in Julia, and it is so super easy to understand almost all of Base as well!</a:t>
            </a:r>
            <a:endParaRPr lang="aa-ET" dirty="0"/>
          </a:p>
        </p:txBody>
      </p:sp>
      <p:sp>
        <p:nvSpPr>
          <p:cNvPr id="4" name="Slide Number Placeholder 3"/>
          <p:cNvSpPr>
            <a:spLocks noGrp="1"/>
          </p:cNvSpPr>
          <p:nvPr>
            <p:ph type="sldNum" sz="quarter" idx="10"/>
          </p:nvPr>
        </p:nvSpPr>
        <p:spPr/>
        <p:txBody>
          <a:bodyPr/>
          <a:lstStyle/>
          <a:p>
            <a:fld id="{676F6FC0-2C5C-4835-8012-F48E62330209}" type="slidenum">
              <a:rPr lang="aa-ET" smtClean="0"/>
              <a:t>5</a:t>
            </a:fld>
            <a:endParaRPr lang="aa-ET"/>
          </a:p>
        </p:txBody>
      </p:sp>
    </p:spTree>
    <p:extLst>
      <p:ext uri="{BB962C8B-B14F-4D97-AF65-F5344CB8AC3E}">
        <p14:creationId xmlns:p14="http://schemas.microsoft.com/office/powerpoint/2010/main" val="413353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76F6FC0-2C5C-4835-8012-F48E62330209}" type="slidenum">
              <a:rPr lang="aa-ET" smtClean="0"/>
              <a:t>6</a:t>
            </a:fld>
            <a:endParaRPr lang="aa-ET"/>
          </a:p>
        </p:txBody>
      </p:sp>
    </p:spTree>
    <p:extLst>
      <p:ext uri="{BB962C8B-B14F-4D97-AF65-F5344CB8AC3E}">
        <p14:creationId xmlns:p14="http://schemas.microsoft.com/office/powerpoint/2010/main" val="1266130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76F6FC0-2C5C-4835-8012-F48E62330209}" type="slidenum">
              <a:rPr lang="aa-ET" smtClean="0"/>
              <a:t>7</a:t>
            </a:fld>
            <a:endParaRPr lang="aa-ET"/>
          </a:p>
        </p:txBody>
      </p:sp>
    </p:spTree>
    <p:extLst>
      <p:ext uri="{BB962C8B-B14F-4D97-AF65-F5344CB8AC3E}">
        <p14:creationId xmlns:p14="http://schemas.microsoft.com/office/powerpoint/2010/main" val="162863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“project” stands for</a:t>
            </a:r>
            <a:r>
              <a:rPr lang="en-US" baseline="0" dirty="0"/>
              <a:t> your source code, the </a:t>
            </a:r>
            <a:r>
              <a:rPr lang="en-US" baseline="0" dirty="0" err="1"/>
              <a:t>Project.toml</a:t>
            </a:r>
            <a:r>
              <a:rPr lang="en-US" baseline="0" dirty="0"/>
              <a:t> and the </a:t>
            </a:r>
            <a:r>
              <a:rPr lang="en-US" baseline="0" dirty="0" err="1"/>
              <a:t>Manifest.toml</a:t>
            </a:r>
            <a:endParaRPr lang="de-DE" dirty="0"/>
          </a:p>
        </p:txBody>
      </p:sp>
      <p:sp>
        <p:nvSpPr>
          <p:cNvPr id="4" name="Slide Number Placeholder 3"/>
          <p:cNvSpPr>
            <a:spLocks noGrp="1"/>
          </p:cNvSpPr>
          <p:nvPr>
            <p:ph type="sldNum" sz="quarter" idx="10"/>
          </p:nvPr>
        </p:nvSpPr>
        <p:spPr/>
        <p:txBody>
          <a:bodyPr/>
          <a:lstStyle/>
          <a:p>
            <a:fld id="{676F6FC0-2C5C-4835-8012-F48E62330209}" type="slidenum">
              <a:rPr lang="aa-ET" smtClean="0"/>
              <a:t>8</a:t>
            </a:fld>
            <a:endParaRPr lang="aa-ET"/>
          </a:p>
        </p:txBody>
      </p:sp>
    </p:spTree>
    <p:extLst>
      <p:ext uri="{BB962C8B-B14F-4D97-AF65-F5344CB8AC3E}">
        <p14:creationId xmlns:p14="http://schemas.microsoft.com/office/powerpoint/2010/main" val="881051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to the second part of my talk. I want to introduce</a:t>
            </a:r>
            <a:r>
              <a:rPr lang="en-US" baseline="0" dirty="0"/>
              <a:t> the GitHub organization </a:t>
            </a:r>
            <a:r>
              <a:rPr lang="en-US" baseline="0" dirty="0" err="1"/>
              <a:t>JuliaDynamics</a:t>
            </a:r>
            <a:r>
              <a:rPr lang="en-US" baseline="0" dirty="0"/>
              <a:t>. It constitutes of several Julia packages, some of which I will highlight. Through them, I will also show five aspects that </a:t>
            </a:r>
            <a:r>
              <a:rPr lang="en-US" baseline="0" dirty="0" smtClean="0"/>
              <a:t>highlight…</a:t>
            </a:r>
            <a:endParaRPr lang="de-DE" dirty="0"/>
          </a:p>
        </p:txBody>
      </p:sp>
      <p:sp>
        <p:nvSpPr>
          <p:cNvPr id="4" name="Slide Number Placeholder 3"/>
          <p:cNvSpPr>
            <a:spLocks noGrp="1"/>
          </p:cNvSpPr>
          <p:nvPr>
            <p:ph type="sldNum" sz="quarter" idx="10"/>
          </p:nvPr>
        </p:nvSpPr>
        <p:spPr/>
        <p:txBody>
          <a:bodyPr/>
          <a:lstStyle/>
          <a:p>
            <a:fld id="{676F6FC0-2C5C-4835-8012-F48E62330209}" type="slidenum">
              <a:rPr lang="aa-ET" smtClean="0"/>
              <a:t>9</a:t>
            </a:fld>
            <a:endParaRPr lang="aa-ET"/>
          </a:p>
        </p:txBody>
      </p:sp>
    </p:spTree>
    <p:extLst>
      <p:ext uri="{BB962C8B-B14F-4D97-AF65-F5344CB8AC3E}">
        <p14:creationId xmlns:p14="http://schemas.microsoft.com/office/powerpoint/2010/main" val="667934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8701F5-CD9D-479B-9E05-8756B703B3A5}"/>
              </a:ext>
            </a:extLst>
          </p:cNvPr>
          <p:cNvSpPr>
            <a:spLocks noGrp="1"/>
          </p:cNvSpPr>
          <p:nvPr>
            <p:ph type="ctrTitle"/>
          </p:nvPr>
        </p:nvSpPr>
        <p:spPr>
          <a:xfrm>
            <a:off x="1524000" y="898071"/>
            <a:ext cx="9144000" cy="2387600"/>
          </a:xfrm>
        </p:spPr>
        <p:txBody>
          <a:bodyPr anchor="b"/>
          <a:lstStyle>
            <a:lvl1pPr algn="ctr">
              <a:defRPr sz="6000">
                <a:solidFill>
                  <a:schemeClr val="tx2"/>
                </a:solidFill>
                <a:effectLst>
                  <a:outerShdw blurRad="38100" dist="38100" dir="2700000" algn="tl">
                    <a:srgbClr val="000000">
                      <a:alpha val="43137"/>
                    </a:srgbClr>
                  </a:outerShdw>
                </a:effectLst>
              </a:defRPr>
            </a:lvl1pPr>
          </a:lstStyle>
          <a:p>
            <a:r>
              <a:rPr lang="en-US"/>
              <a:t>Click to edit Master title style</a:t>
            </a:r>
            <a:endParaRPr lang="aa-ET"/>
          </a:p>
        </p:txBody>
      </p:sp>
      <p:sp>
        <p:nvSpPr>
          <p:cNvPr id="3" name="Subtitle 2">
            <a:extLst>
              <a:ext uri="{FF2B5EF4-FFF2-40B4-BE49-F238E27FC236}">
                <a16:creationId xmlns="" xmlns:a16="http://schemas.microsoft.com/office/drawing/2014/main" id="{B719D1E5-5F0D-47A8-A589-F894DE8EDBD5}"/>
              </a:ext>
            </a:extLst>
          </p:cNvPr>
          <p:cNvSpPr>
            <a:spLocks noGrp="1"/>
          </p:cNvSpPr>
          <p:nvPr>
            <p:ph type="subTitle" idx="1"/>
          </p:nvPr>
        </p:nvSpPr>
        <p:spPr>
          <a:xfrm>
            <a:off x="1524000" y="3569381"/>
            <a:ext cx="9144000" cy="1655762"/>
          </a:xfrm>
          <a:prstGeom prst="rect">
            <a:avLst/>
          </a:prstGeom>
        </p:spPr>
        <p:txBody>
          <a:bodyPr>
            <a:normAutofit/>
          </a:bodyPr>
          <a:lstStyle>
            <a:lvl1pPr marL="0" indent="0" algn="ctr">
              <a:buNone/>
              <a:defRPr sz="4000" i="1">
                <a:solidFill>
                  <a:schemeClr val="accent2"/>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a-ET"/>
          </a:p>
        </p:txBody>
      </p:sp>
      <p:sp>
        <p:nvSpPr>
          <p:cNvPr id="7" name="Rectangle 6">
            <a:extLst>
              <a:ext uri="{FF2B5EF4-FFF2-40B4-BE49-F238E27FC236}">
                <a16:creationId xmlns="" xmlns:a16="http://schemas.microsoft.com/office/drawing/2014/main" id="{7FAFEDCE-B915-4BFB-BE47-541FA3D00EC3}"/>
              </a:ext>
            </a:extLst>
          </p:cNvPr>
          <p:cNvSpPr/>
          <p:nvPr userDrawn="1"/>
        </p:nvSpPr>
        <p:spPr>
          <a:xfrm>
            <a:off x="446534" y="6400800"/>
            <a:ext cx="11298933" cy="72661"/>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 xmlns:a16="http://schemas.microsoft.com/office/drawing/2014/main" id="{8BA47207-7CDC-4675-B7BF-8AA481F74C9B}"/>
              </a:ext>
            </a:extLst>
          </p:cNvPr>
          <p:cNvSpPr/>
          <p:nvPr userDrawn="1"/>
        </p:nvSpPr>
        <p:spPr>
          <a:xfrm>
            <a:off x="446534" y="457200"/>
            <a:ext cx="3703320" cy="94997"/>
          </a:xfrm>
          <a:prstGeom prst="rect">
            <a:avLst/>
          </a:prstGeom>
          <a:solidFill>
            <a:schemeClr val="accent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419B81F7-DF68-4B3D-B70C-56B64AED3343}"/>
              </a:ext>
            </a:extLst>
          </p:cNvPr>
          <p:cNvSpPr/>
          <p:nvPr userDrawn="1"/>
        </p:nvSpPr>
        <p:spPr>
          <a:xfrm>
            <a:off x="4244340" y="457200"/>
            <a:ext cx="3703320" cy="94997"/>
          </a:xfrm>
          <a:prstGeom prst="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658B963F-D33D-4FC5-BBA4-0BB54C20719F}"/>
              </a:ext>
            </a:extLst>
          </p:cNvPr>
          <p:cNvSpPr/>
          <p:nvPr userDrawn="1"/>
        </p:nvSpPr>
        <p:spPr>
          <a:xfrm>
            <a:off x="8042147" y="457200"/>
            <a:ext cx="3703320" cy="94997"/>
          </a:xfrm>
          <a:prstGeom prst="rect">
            <a:avLst/>
          </a:prstGeom>
          <a:solidFill>
            <a:schemeClr val="accent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 xmlns:a16="http://schemas.microsoft.com/office/drawing/2014/main" id="{CF1251D0-0770-4185-B926-B6C7CB8D6738}"/>
              </a:ext>
            </a:extLst>
          </p:cNvPr>
          <p:cNvCxnSpPr/>
          <p:nvPr userDrawn="1"/>
        </p:nvCxnSpPr>
        <p:spPr>
          <a:xfrm>
            <a:off x="1164771" y="3371850"/>
            <a:ext cx="9862458" cy="0"/>
          </a:xfrm>
          <a:prstGeom prst="line">
            <a:avLst/>
          </a:prstGeom>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 xmlns:a16="http://schemas.microsoft.com/office/drawing/2014/main" id="{981B1768-0AAA-4000-837C-096DF5E665C4}"/>
              </a:ext>
            </a:extLst>
          </p:cNvPr>
          <p:cNvSpPr txBox="1"/>
          <p:nvPr userDrawn="1"/>
        </p:nvSpPr>
        <p:spPr>
          <a:xfrm>
            <a:off x="2295525" y="5385137"/>
            <a:ext cx="7600950" cy="1015663"/>
          </a:xfrm>
          <a:prstGeom prst="rect">
            <a:avLst/>
          </a:prstGeom>
          <a:noFill/>
        </p:spPr>
        <p:txBody>
          <a:bodyPr wrap="square" rtlCol="0">
            <a:spAutoFit/>
          </a:bodyPr>
          <a:lstStyle/>
          <a:p>
            <a:pPr algn="ctr"/>
            <a:r>
              <a:rPr lang="en-US" sz="2000" b="1" dirty="0"/>
              <a:t>George Datseris</a:t>
            </a:r>
            <a:br>
              <a:rPr lang="en-US" sz="2000" b="1" dirty="0"/>
            </a:br>
            <a:r>
              <a:rPr lang="en-US" sz="2000" b="1" dirty="0"/>
              <a:t>Max Planck Institute for Dynamics &amp; Self Organization</a:t>
            </a:r>
          </a:p>
          <a:p>
            <a:pPr algn="ctr"/>
            <a:r>
              <a:rPr lang="en-US" sz="2000" b="1" dirty="0"/>
              <a:t>and University of Göttingen, Germany</a:t>
            </a:r>
            <a:endParaRPr lang="aa-ET" sz="2000" b="1" dirty="0"/>
          </a:p>
        </p:txBody>
      </p:sp>
    </p:spTree>
    <p:extLst>
      <p:ext uri="{BB962C8B-B14F-4D97-AF65-F5344CB8AC3E}">
        <p14:creationId xmlns:p14="http://schemas.microsoft.com/office/powerpoint/2010/main" val="95068763"/>
      </p:ext>
    </p:extLst>
  </p:cSld>
  <p:clrMapOvr>
    <a:masterClrMapping/>
  </p:clrMapOvr>
  <p:transition spd="med">
    <p:strips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97DF2F-4E21-40D1-B6F2-32C8F08AF6A4}"/>
              </a:ext>
            </a:extLst>
          </p:cNvPr>
          <p:cNvSpPr>
            <a:spLocks noGrp="1"/>
          </p:cNvSpPr>
          <p:nvPr>
            <p:ph type="title"/>
          </p:nvPr>
        </p:nvSpPr>
        <p:spPr>
          <a:xfrm>
            <a:off x="427133" y="206086"/>
            <a:ext cx="10322379" cy="713865"/>
          </a:xfrm>
        </p:spPr>
        <p:txBody>
          <a:bodyPr anchor="b">
            <a:noAutofit/>
          </a:bodyPr>
          <a:lstStyle>
            <a:lvl1pPr>
              <a:defRPr sz="3600">
                <a:solidFill>
                  <a:schemeClr val="tx2"/>
                </a:solidFill>
                <a:effectLst>
                  <a:outerShdw blurRad="38100" dist="38100" dir="2700000" algn="tl">
                    <a:srgbClr val="000000">
                      <a:alpha val="43137"/>
                    </a:srgbClr>
                  </a:outerShdw>
                </a:effectLst>
              </a:defRPr>
            </a:lvl1pPr>
          </a:lstStyle>
          <a:p>
            <a:r>
              <a:rPr lang="en-US"/>
              <a:t>Click to edit Master title style</a:t>
            </a:r>
            <a:endParaRPr lang="aa-ET"/>
          </a:p>
        </p:txBody>
      </p:sp>
      <p:sp>
        <p:nvSpPr>
          <p:cNvPr id="6" name="Slide Number Placeholder 5">
            <a:extLst>
              <a:ext uri="{FF2B5EF4-FFF2-40B4-BE49-F238E27FC236}">
                <a16:creationId xmlns="" xmlns:a16="http://schemas.microsoft.com/office/drawing/2014/main" id="{FC74672B-55DA-4C76-8C99-38A8899B22DE}"/>
              </a:ext>
            </a:extLst>
          </p:cNvPr>
          <p:cNvSpPr>
            <a:spLocks noGrp="1"/>
          </p:cNvSpPr>
          <p:nvPr>
            <p:ph type="sldNum" sz="quarter" idx="12"/>
          </p:nvPr>
        </p:nvSpPr>
        <p:spPr>
          <a:xfrm>
            <a:off x="10998396" y="206086"/>
            <a:ext cx="787204" cy="689380"/>
          </a:xfrm>
        </p:spPr>
        <p:txBody>
          <a:bodyPr/>
          <a:lstStyle>
            <a:lvl1pPr algn="ctr">
              <a:defRPr sz="3600">
                <a:solidFill>
                  <a:schemeClr val="tx2"/>
                </a:solidFill>
                <a:effectLst>
                  <a:outerShdw blurRad="38100" dist="38100" dir="2700000" algn="tl">
                    <a:srgbClr val="000000">
                      <a:alpha val="43137"/>
                    </a:srgbClr>
                  </a:outerShdw>
                </a:effectLst>
                <a:latin typeface="+mj-lt"/>
              </a:defRPr>
            </a:lvl1pPr>
          </a:lstStyle>
          <a:p>
            <a:fld id="{DEB92820-18DE-4046-AE91-6A90DBF848A7}" type="slidenum">
              <a:rPr lang="aa-ET" smtClean="0"/>
              <a:pPr/>
              <a:t>‹#›</a:t>
            </a:fld>
            <a:endParaRPr lang="aa-ET"/>
          </a:p>
        </p:txBody>
      </p:sp>
      <p:grpSp>
        <p:nvGrpSpPr>
          <p:cNvPr id="7" name="Group 6">
            <a:extLst>
              <a:ext uri="{FF2B5EF4-FFF2-40B4-BE49-F238E27FC236}">
                <a16:creationId xmlns="" xmlns:a16="http://schemas.microsoft.com/office/drawing/2014/main" id="{94AF282F-F05E-4451-9015-883BA58AA2E4}"/>
              </a:ext>
            </a:extLst>
          </p:cNvPr>
          <p:cNvGrpSpPr/>
          <p:nvPr userDrawn="1"/>
        </p:nvGrpSpPr>
        <p:grpSpPr>
          <a:xfrm>
            <a:off x="132528" y="206087"/>
            <a:ext cx="45721" cy="6517641"/>
            <a:chOff x="208266" y="101729"/>
            <a:chExt cx="45721" cy="6517641"/>
          </a:xfrm>
        </p:grpSpPr>
        <p:sp>
          <p:nvSpPr>
            <p:cNvPr id="8" name="Rectangle 7">
              <a:extLst>
                <a:ext uri="{FF2B5EF4-FFF2-40B4-BE49-F238E27FC236}">
                  <a16:creationId xmlns="" xmlns:a16="http://schemas.microsoft.com/office/drawing/2014/main" id="{8AF71DCC-3E58-4E5B-B3C9-FD02A93A81D9}"/>
                </a:ext>
              </a:extLst>
            </p:cNvPr>
            <p:cNvSpPr/>
            <p:nvPr userDrawn="1"/>
          </p:nvSpPr>
          <p:spPr>
            <a:xfrm rot="5400000">
              <a:off x="-820432" y="1130429"/>
              <a:ext cx="2103120" cy="45719"/>
            </a:xfrm>
            <a:prstGeom prst="rect">
              <a:avLst/>
            </a:prstGeom>
            <a:solidFill>
              <a:schemeClr val="accent3"/>
            </a:solidFill>
            <a:ln>
              <a:noFill/>
            </a:ln>
            <a:effectLst>
              <a:outerShdw blurRad="50800" dist="38100" dir="2700000" algn="tl"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E0D841DC-6F45-446F-A38F-10E40C793468}"/>
                </a:ext>
              </a:extLst>
            </p:cNvPr>
            <p:cNvSpPr/>
            <p:nvPr userDrawn="1"/>
          </p:nvSpPr>
          <p:spPr>
            <a:xfrm rot="5400000">
              <a:off x="-820434" y="5544950"/>
              <a:ext cx="2103120" cy="45719"/>
            </a:xfrm>
            <a:prstGeom prst="rect">
              <a:avLst/>
            </a:prstGeom>
            <a:solidFill>
              <a:schemeClr val="accent4"/>
            </a:solidFill>
            <a:ln>
              <a:noFill/>
            </a:ln>
            <a:effectLst>
              <a:outerShdw blurRad="50800" dist="38100" dir="2700000" algn="tl"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9FA262DB-0552-450F-A7AD-A7CFAFB3D36A}"/>
                </a:ext>
              </a:extLst>
            </p:cNvPr>
            <p:cNvSpPr/>
            <p:nvPr userDrawn="1"/>
          </p:nvSpPr>
          <p:spPr>
            <a:xfrm rot="5400000">
              <a:off x="-820433" y="3337690"/>
              <a:ext cx="2103120" cy="45719"/>
            </a:xfrm>
            <a:prstGeom prst="rect">
              <a:avLst/>
            </a:prstGeom>
            <a:solidFill>
              <a:schemeClr val="accent2"/>
            </a:solidFill>
            <a:ln>
              <a:noFill/>
            </a:ln>
            <a:effectLst>
              <a:outerShdw blurRad="50800" dist="38100" dir="2700000" algn="tl"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sp>
      </p:grpSp>
      <p:sp>
        <p:nvSpPr>
          <p:cNvPr id="12" name="Rectangle 11">
            <a:extLst>
              <a:ext uri="{FF2B5EF4-FFF2-40B4-BE49-F238E27FC236}">
                <a16:creationId xmlns="" xmlns:a16="http://schemas.microsoft.com/office/drawing/2014/main" id="{D4C3410F-95B4-4BC0-95BF-0BCA09713813}"/>
              </a:ext>
            </a:extLst>
          </p:cNvPr>
          <p:cNvSpPr/>
          <p:nvPr userDrawn="1"/>
        </p:nvSpPr>
        <p:spPr>
          <a:xfrm flipV="1">
            <a:off x="427133" y="888673"/>
            <a:ext cx="11358466" cy="45720"/>
          </a:xfrm>
          <a:prstGeom prst="rect">
            <a:avLst/>
          </a:prstGeom>
          <a:solidFill>
            <a:schemeClr val="accent1"/>
          </a:solidFill>
          <a:ln>
            <a:noFill/>
          </a:ln>
          <a:effectLst>
            <a:outerShdw blurRad="50800" dist="38100" dir="2700000" algn="tl"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sp>
      <p:sp>
        <p:nvSpPr>
          <p:cNvPr id="16" name="Text Placeholder 15">
            <a:extLst>
              <a:ext uri="{FF2B5EF4-FFF2-40B4-BE49-F238E27FC236}">
                <a16:creationId xmlns="" xmlns:a16="http://schemas.microsoft.com/office/drawing/2014/main" id="{6CB0CE58-9CE0-4916-8721-B603A6792B6F}"/>
              </a:ext>
            </a:extLst>
          </p:cNvPr>
          <p:cNvSpPr>
            <a:spLocks noGrp="1"/>
          </p:cNvSpPr>
          <p:nvPr>
            <p:ph type="body" sz="quarter" idx="13"/>
          </p:nvPr>
        </p:nvSpPr>
        <p:spPr>
          <a:xfrm>
            <a:off x="427133" y="1192213"/>
            <a:ext cx="11358466" cy="552926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a-ET" dirty="0"/>
          </a:p>
        </p:txBody>
      </p:sp>
      <p:sp>
        <p:nvSpPr>
          <p:cNvPr id="23" name="Date Placeholder 3">
            <a:extLst>
              <a:ext uri="{FF2B5EF4-FFF2-40B4-BE49-F238E27FC236}">
                <a16:creationId xmlns="" xmlns:a16="http://schemas.microsoft.com/office/drawing/2014/main" id="{1447C084-380C-41E5-BDB1-CB143E4D267C}"/>
              </a:ext>
            </a:extLst>
          </p:cNvPr>
          <p:cNvSpPr>
            <a:spLocks noGrp="1"/>
          </p:cNvSpPr>
          <p:nvPr>
            <p:ph type="dt" sz="half" idx="10"/>
          </p:nvPr>
        </p:nvSpPr>
        <p:spPr>
          <a:xfrm>
            <a:off x="11196918" y="6515387"/>
            <a:ext cx="995082" cy="206088"/>
          </a:xfrm>
        </p:spPr>
        <p:txBody>
          <a:bodyPr/>
          <a:lstStyle>
            <a:lvl1pPr algn="l">
              <a:defRPr sz="1200" b="1">
                <a:solidFill>
                  <a:schemeClr val="tx2"/>
                </a:solidFill>
                <a:effectLst>
                  <a:outerShdw blurRad="38100" dist="38100" dir="2700000" algn="tl">
                    <a:srgbClr val="000000">
                      <a:alpha val="43137"/>
                    </a:srgbClr>
                  </a:outerShdw>
                </a:effectLst>
                <a:latin typeface="+mn-lt"/>
              </a:defRPr>
            </a:lvl1pPr>
          </a:lstStyle>
          <a:p>
            <a:fld id="{D147F15D-008E-47A8-92F3-3156A4A89D49}" type="datetime3">
              <a:rPr lang="de-DE" smtClean="0"/>
              <a:t>08/08/18</a:t>
            </a:fld>
            <a:endParaRPr lang="aa-ET" dirty="0"/>
          </a:p>
        </p:txBody>
      </p:sp>
      <p:sp>
        <p:nvSpPr>
          <p:cNvPr id="24" name="Footer Placeholder 4">
            <a:extLst>
              <a:ext uri="{FF2B5EF4-FFF2-40B4-BE49-F238E27FC236}">
                <a16:creationId xmlns="" xmlns:a16="http://schemas.microsoft.com/office/drawing/2014/main" id="{7F5D808D-D021-43CF-887E-1E05CCFF7860}"/>
              </a:ext>
            </a:extLst>
          </p:cNvPr>
          <p:cNvSpPr>
            <a:spLocks noGrp="1"/>
          </p:cNvSpPr>
          <p:nvPr>
            <p:ph type="ftr" sz="quarter" idx="11"/>
          </p:nvPr>
        </p:nvSpPr>
        <p:spPr>
          <a:xfrm>
            <a:off x="7082118" y="6515387"/>
            <a:ext cx="4112930" cy="206088"/>
          </a:xfrm>
        </p:spPr>
        <p:txBody>
          <a:bodyPr/>
          <a:lstStyle>
            <a:lvl1pPr algn="r">
              <a:defRPr sz="1200" b="1">
                <a:solidFill>
                  <a:schemeClr val="tx2"/>
                </a:solidFill>
                <a:effectLst>
                  <a:outerShdw blurRad="38100" dist="38100" dir="2700000" algn="tl">
                    <a:srgbClr val="000000">
                      <a:alpha val="43137"/>
                    </a:srgbClr>
                  </a:outerShdw>
                </a:effectLst>
                <a:latin typeface="+mn-lt"/>
              </a:defRPr>
            </a:lvl1pPr>
          </a:lstStyle>
          <a:p>
            <a:r>
              <a:rPr lang="en-US" smtClean="0"/>
              <a:t>George Datseris, MPIDS (Göttingen)</a:t>
            </a:r>
            <a:endParaRPr lang="aa-ET" dirty="0"/>
          </a:p>
        </p:txBody>
      </p:sp>
    </p:spTree>
    <p:extLst>
      <p:ext uri="{BB962C8B-B14F-4D97-AF65-F5344CB8AC3E}">
        <p14:creationId xmlns:p14="http://schemas.microsoft.com/office/powerpoint/2010/main" val="2973534075"/>
      </p:ext>
    </p:extLst>
  </p:cSld>
  <p:clrMapOvr>
    <a:masterClrMapping/>
  </p:clrMapOvr>
  <p:transition spd="med">
    <p:strips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Idea">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B63137-ACD1-4D8A-A3D9-305629952659}"/>
              </a:ext>
            </a:extLst>
          </p:cNvPr>
          <p:cNvSpPr>
            <a:spLocks noGrp="1"/>
          </p:cNvSpPr>
          <p:nvPr>
            <p:ph type="title"/>
          </p:nvPr>
        </p:nvSpPr>
        <p:spPr>
          <a:xfrm>
            <a:off x="838200" y="396557"/>
            <a:ext cx="10515600" cy="1325563"/>
          </a:xfrm>
        </p:spPr>
        <p:txBody>
          <a:bodyPr/>
          <a:lstStyle>
            <a:lvl1pPr algn="ctr">
              <a:defRPr u="none">
                <a:solidFill>
                  <a:schemeClr val="tx2"/>
                </a:solidFill>
                <a:effectLst>
                  <a:outerShdw blurRad="38100" dist="38100" dir="2700000" algn="tl">
                    <a:srgbClr val="000000">
                      <a:alpha val="43137"/>
                    </a:srgbClr>
                  </a:outerShdw>
                </a:effectLst>
              </a:defRPr>
            </a:lvl1pPr>
          </a:lstStyle>
          <a:p>
            <a:r>
              <a:rPr lang="en-US"/>
              <a:t>Click to edit Master title style</a:t>
            </a:r>
            <a:endParaRPr lang="aa-ET"/>
          </a:p>
        </p:txBody>
      </p:sp>
      <p:grpSp>
        <p:nvGrpSpPr>
          <p:cNvPr id="6" name="Group 5">
            <a:extLst>
              <a:ext uri="{FF2B5EF4-FFF2-40B4-BE49-F238E27FC236}">
                <a16:creationId xmlns="" xmlns:a16="http://schemas.microsoft.com/office/drawing/2014/main" id="{A6A1F997-0DD9-44D8-810D-3C3761ED67E8}"/>
              </a:ext>
            </a:extLst>
          </p:cNvPr>
          <p:cNvGrpSpPr/>
          <p:nvPr userDrawn="1"/>
        </p:nvGrpSpPr>
        <p:grpSpPr>
          <a:xfrm rot="5400000">
            <a:off x="6058995" y="-3369000"/>
            <a:ext cx="74009" cy="10550165"/>
            <a:chOff x="208266" y="101729"/>
            <a:chExt cx="45721" cy="6517641"/>
          </a:xfrm>
        </p:grpSpPr>
        <p:sp>
          <p:nvSpPr>
            <p:cNvPr id="7" name="Rectangle 6">
              <a:extLst>
                <a:ext uri="{FF2B5EF4-FFF2-40B4-BE49-F238E27FC236}">
                  <a16:creationId xmlns="" xmlns:a16="http://schemas.microsoft.com/office/drawing/2014/main" id="{F4F6D91F-F847-4457-89A7-1E158AE24AA2}"/>
                </a:ext>
              </a:extLst>
            </p:cNvPr>
            <p:cNvSpPr/>
            <p:nvPr userDrawn="1"/>
          </p:nvSpPr>
          <p:spPr>
            <a:xfrm rot="5400000">
              <a:off x="-820432" y="1130429"/>
              <a:ext cx="2103120" cy="45719"/>
            </a:xfrm>
            <a:prstGeom prst="rect">
              <a:avLst/>
            </a:prstGeom>
            <a:solidFill>
              <a:schemeClr val="accent3"/>
            </a:solidFill>
            <a:ln>
              <a:noFill/>
            </a:ln>
            <a:effectLst>
              <a:outerShdw blurRad="50800" dist="38100" dir="2700000" algn="tl"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 xmlns:a16="http://schemas.microsoft.com/office/drawing/2014/main" id="{D6B901CD-06B3-452D-8B2F-FDE6C2973793}"/>
                </a:ext>
              </a:extLst>
            </p:cNvPr>
            <p:cNvSpPr/>
            <p:nvPr userDrawn="1"/>
          </p:nvSpPr>
          <p:spPr>
            <a:xfrm rot="5400000">
              <a:off x="-820434" y="5544950"/>
              <a:ext cx="2103120" cy="45719"/>
            </a:xfrm>
            <a:prstGeom prst="rect">
              <a:avLst/>
            </a:prstGeom>
            <a:solidFill>
              <a:schemeClr val="accent4"/>
            </a:solidFill>
            <a:ln>
              <a:noFill/>
            </a:ln>
            <a:effectLst>
              <a:outerShdw blurRad="50800" dist="38100" dir="2700000" algn="tl"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0AFD5584-8B03-4A7F-A1DD-0759E501BA95}"/>
                </a:ext>
              </a:extLst>
            </p:cNvPr>
            <p:cNvSpPr/>
            <p:nvPr userDrawn="1"/>
          </p:nvSpPr>
          <p:spPr>
            <a:xfrm rot="5400000">
              <a:off x="-820433" y="3337690"/>
              <a:ext cx="2103120" cy="45719"/>
            </a:xfrm>
            <a:prstGeom prst="rect">
              <a:avLst/>
            </a:prstGeom>
            <a:solidFill>
              <a:schemeClr val="accent2"/>
            </a:solidFill>
            <a:ln>
              <a:noFill/>
            </a:ln>
            <a:effectLst>
              <a:outerShdw blurRad="50800" dist="38100" dir="2700000" algn="tl"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sp>
      </p:grpSp>
      <p:sp>
        <p:nvSpPr>
          <p:cNvPr id="29" name="Date Placeholder 3">
            <a:extLst>
              <a:ext uri="{FF2B5EF4-FFF2-40B4-BE49-F238E27FC236}">
                <a16:creationId xmlns="" xmlns:a16="http://schemas.microsoft.com/office/drawing/2014/main" id="{B6B7D836-34CC-4F33-B7A7-63FDAE6FA42B}"/>
              </a:ext>
            </a:extLst>
          </p:cNvPr>
          <p:cNvSpPr>
            <a:spLocks noGrp="1"/>
          </p:cNvSpPr>
          <p:nvPr>
            <p:ph type="dt" sz="half" idx="10"/>
          </p:nvPr>
        </p:nvSpPr>
        <p:spPr>
          <a:xfrm>
            <a:off x="11196918" y="6515387"/>
            <a:ext cx="995082" cy="206088"/>
          </a:xfrm>
        </p:spPr>
        <p:txBody>
          <a:bodyPr/>
          <a:lstStyle>
            <a:lvl1pPr algn="l">
              <a:defRPr sz="1200" b="1">
                <a:solidFill>
                  <a:schemeClr val="tx2"/>
                </a:solidFill>
                <a:effectLst>
                  <a:outerShdw blurRad="38100" dist="38100" dir="2700000" algn="tl">
                    <a:srgbClr val="000000">
                      <a:alpha val="43137"/>
                    </a:srgbClr>
                  </a:outerShdw>
                </a:effectLst>
                <a:latin typeface="+mn-lt"/>
              </a:defRPr>
            </a:lvl1pPr>
          </a:lstStyle>
          <a:p>
            <a:fld id="{3FDAFA22-6DE9-42FA-9580-412198F0FA08}" type="datetime3">
              <a:rPr lang="de-DE" smtClean="0"/>
              <a:t>08/08/18</a:t>
            </a:fld>
            <a:endParaRPr lang="aa-ET" dirty="0"/>
          </a:p>
        </p:txBody>
      </p:sp>
      <p:sp>
        <p:nvSpPr>
          <p:cNvPr id="30" name="Footer Placeholder 4">
            <a:extLst>
              <a:ext uri="{FF2B5EF4-FFF2-40B4-BE49-F238E27FC236}">
                <a16:creationId xmlns="" xmlns:a16="http://schemas.microsoft.com/office/drawing/2014/main" id="{8D510D11-D3D3-4F54-8F37-CD4CDF84FFD8}"/>
              </a:ext>
            </a:extLst>
          </p:cNvPr>
          <p:cNvSpPr>
            <a:spLocks noGrp="1"/>
          </p:cNvSpPr>
          <p:nvPr>
            <p:ph type="ftr" sz="quarter" idx="11"/>
          </p:nvPr>
        </p:nvSpPr>
        <p:spPr>
          <a:xfrm>
            <a:off x="7082118" y="6515387"/>
            <a:ext cx="4112930" cy="206088"/>
          </a:xfrm>
        </p:spPr>
        <p:txBody>
          <a:bodyPr/>
          <a:lstStyle>
            <a:lvl1pPr algn="r">
              <a:defRPr sz="1200" b="1">
                <a:solidFill>
                  <a:schemeClr val="tx2"/>
                </a:solidFill>
                <a:effectLst>
                  <a:outerShdw blurRad="38100" dist="38100" dir="2700000" algn="tl">
                    <a:srgbClr val="000000">
                      <a:alpha val="43137"/>
                    </a:srgbClr>
                  </a:outerShdw>
                </a:effectLst>
                <a:latin typeface="+mn-lt"/>
              </a:defRPr>
            </a:lvl1pPr>
          </a:lstStyle>
          <a:p>
            <a:r>
              <a:rPr lang="en-US" smtClean="0"/>
              <a:t>George Datseris, MPIDS (Göttingen)</a:t>
            </a:r>
            <a:endParaRPr lang="aa-ET" dirty="0"/>
          </a:p>
        </p:txBody>
      </p:sp>
    </p:spTree>
    <p:extLst>
      <p:ext uri="{BB962C8B-B14F-4D97-AF65-F5344CB8AC3E}">
        <p14:creationId xmlns:p14="http://schemas.microsoft.com/office/powerpoint/2010/main" val="768090944"/>
      </p:ext>
    </p:extLst>
  </p:cSld>
  <p:clrMapOvr>
    <a:masterClrMapping/>
  </p:clrMapOvr>
  <p:transition spd="med">
    <p:strips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ing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8701F5-CD9D-479B-9E05-8756B703B3A5}"/>
              </a:ext>
            </a:extLst>
          </p:cNvPr>
          <p:cNvSpPr>
            <a:spLocks noGrp="1"/>
          </p:cNvSpPr>
          <p:nvPr>
            <p:ph type="ctrTitle"/>
          </p:nvPr>
        </p:nvSpPr>
        <p:spPr>
          <a:xfrm>
            <a:off x="1524000" y="639125"/>
            <a:ext cx="9144000" cy="1128849"/>
          </a:xfrm>
        </p:spPr>
        <p:txBody>
          <a:bodyPr anchor="b"/>
          <a:lstStyle>
            <a:lvl1pPr algn="ctr">
              <a:defRPr sz="6000">
                <a:solidFill>
                  <a:schemeClr val="tx2"/>
                </a:solidFill>
                <a:effectLst>
                  <a:outerShdw blurRad="38100" dist="38100" dir="2700000" algn="tl">
                    <a:srgbClr val="000000">
                      <a:alpha val="43137"/>
                    </a:srgbClr>
                  </a:outerShdw>
                </a:effectLst>
              </a:defRPr>
            </a:lvl1pPr>
          </a:lstStyle>
          <a:p>
            <a:r>
              <a:rPr lang="en-US"/>
              <a:t>Click to edit Master title style</a:t>
            </a:r>
            <a:endParaRPr lang="aa-ET"/>
          </a:p>
        </p:txBody>
      </p:sp>
      <p:sp>
        <p:nvSpPr>
          <p:cNvPr id="7" name="Rectangle 6">
            <a:extLst>
              <a:ext uri="{FF2B5EF4-FFF2-40B4-BE49-F238E27FC236}">
                <a16:creationId xmlns="" xmlns:a16="http://schemas.microsoft.com/office/drawing/2014/main" id="{7FAFEDCE-B915-4BFB-BE47-541FA3D00EC3}"/>
              </a:ext>
            </a:extLst>
          </p:cNvPr>
          <p:cNvSpPr/>
          <p:nvPr userDrawn="1"/>
        </p:nvSpPr>
        <p:spPr>
          <a:xfrm>
            <a:off x="446534" y="6400800"/>
            <a:ext cx="11298933" cy="72661"/>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 xmlns:a16="http://schemas.microsoft.com/office/drawing/2014/main" id="{8BA47207-7CDC-4675-B7BF-8AA481F74C9B}"/>
              </a:ext>
            </a:extLst>
          </p:cNvPr>
          <p:cNvSpPr/>
          <p:nvPr userDrawn="1"/>
        </p:nvSpPr>
        <p:spPr>
          <a:xfrm>
            <a:off x="446534" y="457200"/>
            <a:ext cx="3703320" cy="94997"/>
          </a:xfrm>
          <a:prstGeom prst="rect">
            <a:avLst/>
          </a:prstGeom>
          <a:solidFill>
            <a:schemeClr val="accent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419B81F7-DF68-4B3D-B70C-56B64AED3343}"/>
              </a:ext>
            </a:extLst>
          </p:cNvPr>
          <p:cNvSpPr/>
          <p:nvPr userDrawn="1"/>
        </p:nvSpPr>
        <p:spPr>
          <a:xfrm>
            <a:off x="4244340" y="457200"/>
            <a:ext cx="3703320" cy="94997"/>
          </a:xfrm>
          <a:prstGeom prst="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658B963F-D33D-4FC5-BBA4-0BB54C20719F}"/>
              </a:ext>
            </a:extLst>
          </p:cNvPr>
          <p:cNvSpPr/>
          <p:nvPr userDrawn="1"/>
        </p:nvSpPr>
        <p:spPr>
          <a:xfrm>
            <a:off x="8042147" y="457200"/>
            <a:ext cx="3703320" cy="94997"/>
          </a:xfrm>
          <a:prstGeom prst="rect">
            <a:avLst/>
          </a:prstGeom>
          <a:solidFill>
            <a:schemeClr val="accent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 xmlns:a16="http://schemas.microsoft.com/office/drawing/2014/main" id="{CF1251D0-0770-4185-B926-B6C7CB8D6738}"/>
              </a:ext>
            </a:extLst>
          </p:cNvPr>
          <p:cNvCxnSpPr/>
          <p:nvPr userDrawn="1"/>
        </p:nvCxnSpPr>
        <p:spPr>
          <a:xfrm>
            <a:off x="1164771" y="1918246"/>
            <a:ext cx="9862458" cy="0"/>
          </a:xfrm>
          <a:prstGeom prst="line">
            <a:avLst/>
          </a:prstGeom>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 xmlns:a16="http://schemas.microsoft.com/office/drawing/2014/main" id="{981B1768-0AAA-4000-837C-096DF5E665C4}"/>
              </a:ext>
            </a:extLst>
          </p:cNvPr>
          <p:cNvSpPr txBox="1"/>
          <p:nvPr userDrawn="1"/>
        </p:nvSpPr>
        <p:spPr>
          <a:xfrm>
            <a:off x="2295525" y="5385137"/>
            <a:ext cx="7600950" cy="1015663"/>
          </a:xfrm>
          <a:prstGeom prst="rect">
            <a:avLst/>
          </a:prstGeom>
          <a:noFill/>
        </p:spPr>
        <p:txBody>
          <a:bodyPr wrap="square" rtlCol="0">
            <a:spAutoFit/>
          </a:bodyPr>
          <a:lstStyle/>
          <a:p>
            <a:pPr algn="ctr"/>
            <a:r>
              <a:rPr lang="en-US" sz="2000" b="1" dirty="0"/>
              <a:t>George Datseris</a:t>
            </a:r>
            <a:br>
              <a:rPr lang="en-US" sz="2000" b="1" dirty="0"/>
            </a:br>
            <a:r>
              <a:rPr lang="en-US" sz="2000" b="1" dirty="0"/>
              <a:t>Max Planck Institute for Dynamics &amp; Self Organization</a:t>
            </a:r>
          </a:p>
          <a:p>
            <a:pPr algn="ctr"/>
            <a:r>
              <a:rPr lang="en-US" sz="2000" b="1" dirty="0"/>
              <a:t>and University of Göttingen, Germany</a:t>
            </a:r>
            <a:endParaRPr lang="aa-ET" sz="2000" b="1" dirty="0"/>
          </a:p>
        </p:txBody>
      </p:sp>
    </p:spTree>
    <p:extLst>
      <p:ext uri="{BB962C8B-B14F-4D97-AF65-F5344CB8AC3E}">
        <p14:creationId xmlns:p14="http://schemas.microsoft.com/office/powerpoint/2010/main" val="1791766184"/>
      </p:ext>
    </p:extLst>
  </p:cSld>
  <p:clrMapOvr>
    <a:masterClrMapping/>
  </p:clrMapOvr>
  <p:transition spd="med">
    <p:strips dir="l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6E8D773-9E69-4B9A-AE54-809743EEF4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a-ET"/>
          </a:p>
        </p:txBody>
      </p:sp>
      <p:sp>
        <p:nvSpPr>
          <p:cNvPr id="4" name="Date Placeholder 3">
            <a:extLst>
              <a:ext uri="{FF2B5EF4-FFF2-40B4-BE49-F238E27FC236}">
                <a16:creationId xmlns="" xmlns:a16="http://schemas.microsoft.com/office/drawing/2014/main" id="{302F0802-D33A-464E-8B87-AEFA95993B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0C0320-A83B-4F81-B1A2-A60F9C2E19CA}" type="datetime3">
              <a:rPr lang="de-DE" smtClean="0"/>
              <a:t>08/08/18</a:t>
            </a:fld>
            <a:endParaRPr lang="aa-ET"/>
          </a:p>
        </p:txBody>
      </p:sp>
      <p:sp>
        <p:nvSpPr>
          <p:cNvPr id="5" name="Footer Placeholder 4">
            <a:extLst>
              <a:ext uri="{FF2B5EF4-FFF2-40B4-BE49-F238E27FC236}">
                <a16:creationId xmlns="" xmlns:a16="http://schemas.microsoft.com/office/drawing/2014/main" id="{58B9E15D-CEBE-423B-828D-6733FEB550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George Datseris, MPIDS (Göttingen)</a:t>
            </a:r>
            <a:endParaRPr lang="aa-ET"/>
          </a:p>
        </p:txBody>
      </p:sp>
      <p:sp>
        <p:nvSpPr>
          <p:cNvPr id="6" name="Slide Number Placeholder 5">
            <a:extLst>
              <a:ext uri="{FF2B5EF4-FFF2-40B4-BE49-F238E27FC236}">
                <a16:creationId xmlns="" xmlns:a16="http://schemas.microsoft.com/office/drawing/2014/main" id="{3F3ADAC9-DC85-4781-B020-81815F787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92820-18DE-4046-AE91-6A90DBF848A7}" type="slidenum">
              <a:rPr lang="aa-ET" smtClean="0"/>
              <a:t>‹#›</a:t>
            </a:fld>
            <a:endParaRPr lang="aa-ET"/>
          </a:p>
        </p:txBody>
      </p:sp>
      <p:sp>
        <p:nvSpPr>
          <p:cNvPr id="12" name="Text Placeholder 11">
            <a:extLst>
              <a:ext uri="{FF2B5EF4-FFF2-40B4-BE49-F238E27FC236}">
                <a16:creationId xmlns="" xmlns:a16="http://schemas.microsoft.com/office/drawing/2014/main" id="{9A154B71-15C2-4748-A3FB-B170DF0D33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a-ET" dirty="0"/>
          </a:p>
        </p:txBody>
      </p:sp>
    </p:spTree>
    <p:extLst>
      <p:ext uri="{BB962C8B-B14F-4D97-AF65-F5344CB8AC3E}">
        <p14:creationId xmlns:p14="http://schemas.microsoft.com/office/powerpoint/2010/main" val="3654856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strips dir="ld"/>
  </p:transition>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Clr>
          <a:schemeClr val="accent1"/>
        </a:buClr>
        <a:buSzPct val="80000"/>
        <a:buFont typeface="Wingdings" panose="05000000000000000000" pitchFamily="2" charset="2"/>
        <a:buChar char="v"/>
        <a:defRPr lang="en-US" sz="2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Clr>
          <a:schemeClr val="accent2"/>
        </a:buClr>
        <a:buFont typeface="Wingdings" panose="05000000000000000000" pitchFamily="2" charset="2"/>
        <a:buChar char="Ø"/>
        <a:defRPr lang="en-US" sz="20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Clr>
          <a:schemeClr val="accent3"/>
        </a:buClr>
        <a:buSzPct val="120000"/>
        <a:buFont typeface="Courier New" panose="02070309020205020404" pitchFamily="49" charset="0"/>
        <a:buChar char="o"/>
        <a:defRPr lang="en-US" sz="18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Clr>
          <a:schemeClr val="accent4"/>
        </a:buClr>
        <a:buFont typeface="Wingdings" panose="05000000000000000000" pitchFamily="2" charset="2"/>
        <a:buChar char="q"/>
        <a:defRPr lang="en-US" sz="16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Clr>
          <a:schemeClr val="accent4"/>
        </a:buClr>
        <a:buFont typeface="Wingdings" panose="05000000000000000000" pitchFamily="2" charset="2"/>
        <a:buChar char="q"/>
        <a:defRPr lang="aa-ET" sz="1600" b="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a-E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5.mp4"/><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5.mp4"/><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mp4"/><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FE294B-686B-4850-9B41-A002006D07D2}"/>
              </a:ext>
            </a:extLst>
          </p:cNvPr>
          <p:cNvSpPr>
            <a:spLocks noGrp="1"/>
          </p:cNvSpPr>
          <p:nvPr>
            <p:ph type="ctrTitle"/>
          </p:nvPr>
        </p:nvSpPr>
        <p:spPr>
          <a:xfrm>
            <a:off x="1166573" y="898071"/>
            <a:ext cx="9858854" cy="2387600"/>
          </a:xfrm>
        </p:spPr>
        <p:txBody>
          <a:bodyPr>
            <a:normAutofit/>
          </a:bodyPr>
          <a:lstStyle/>
          <a:p>
            <a:r>
              <a:rPr lang="en-US" sz="4800" dirty="0"/>
              <a:t>Why Julia is the most suitable language for science</a:t>
            </a:r>
            <a:endParaRPr lang="aa-ET" sz="4800" dirty="0"/>
          </a:p>
        </p:txBody>
      </p:sp>
      <p:sp>
        <p:nvSpPr>
          <p:cNvPr id="3" name="Subtitle 2">
            <a:extLst>
              <a:ext uri="{FF2B5EF4-FFF2-40B4-BE49-F238E27FC236}">
                <a16:creationId xmlns="" xmlns:a16="http://schemas.microsoft.com/office/drawing/2014/main" id="{47CA2B00-2E89-46AE-B9DB-A41E4E67DDA8}"/>
              </a:ext>
            </a:extLst>
          </p:cNvPr>
          <p:cNvSpPr>
            <a:spLocks noGrp="1"/>
          </p:cNvSpPr>
          <p:nvPr>
            <p:ph type="subTitle" idx="1"/>
          </p:nvPr>
        </p:nvSpPr>
        <p:spPr>
          <a:xfrm>
            <a:off x="1524000" y="3569381"/>
            <a:ext cx="9144000" cy="1655762"/>
          </a:xfrm>
        </p:spPr>
        <p:txBody>
          <a:bodyPr/>
          <a:lstStyle/>
          <a:p>
            <a:r>
              <a:rPr lang="en-US" dirty="0"/>
              <a:t>…and how we use it in </a:t>
            </a:r>
            <a:br>
              <a:rPr lang="en-US" dirty="0"/>
            </a:br>
            <a:r>
              <a:rPr lang="en-US" dirty="0" err="1"/>
              <a:t>JuliaDynamics</a:t>
            </a:r>
            <a:endParaRPr lang="aa-ET" dirty="0"/>
          </a:p>
        </p:txBody>
      </p:sp>
    </p:spTree>
    <p:extLst>
      <p:ext uri="{BB962C8B-B14F-4D97-AF65-F5344CB8AC3E}">
        <p14:creationId xmlns:p14="http://schemas.microsoft.com/office/powerpoint/2010/main" val="2441409710"/>
      </p:ext>
    </p:extLst>
  </p:cSld>
  <p:clrMapOvr>
    <a:masterClrMapping/>
  </p:clrMapOvr>
  <p:transition spd="med">
    <p:strips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2DD7CA2-BE43-495C-8916-B21D9AD0E241}"/>
              </a:ext>
            </a:extLst>
          </p:cNvPr>
          <p:cNvSpPr>
            <a:spLocks noGrp="1"/>
          </p:cNvSpPr>
          <p:nvPr>
            <p:ph type="title"/>
          </p:nvPr>
        </p:nvSpPr>
        <p:spPr/>
        <p:txBody>
          <a:bodyPr/>
          <a:lstStyle/>
          <a:p>
            <a:r>
              <a:rPr lang="en-US" dirty="0" err="1"/>
              <a:t>DynamicalBilliards.jl</a:t>
            </a:r>
            <a:endParaRPr lang="aa-ET" dirty="0"/>
          </a:p>
        </p:txBody>
      </p:sp>
      <p:sp>
        <p:nvSpPr>
          <p:cNvPr id="6" name="Text Placeholder 5">
            <a:extLst>
              <a:ext uri="{FF2B5EF4-FFF2-40B4-BE49-F238E27FC236}">
                <a16:creationId xmlns="" xmlns:a16="http://schemas.microsoft.com/office/drawing/2014/main" id="{9602F596-812D-4A4D-8C00-5D19DDEDAB6A}"/>
              </a:ext>
            </a:extLst>
          </p:cNvPr>
          <p:cNvSpPr>
            <a:spLocks noGrp="1"/>
          </p:cNvSpPr>
          <p:nvPr>
            <p:ph type="body" sz="quarter" idx="13"/>
          </p:nvPr>
        </p:nvSpPr>
        <p:spPr/>
        <p:txBody>
          <a:bodyPr/>
          <a:lstStyle/>
          <a:p>
            <a:r>
              <a:rPr lang="en-US" dirty="0"/>
              <a:t>Billiard: particle propagating</a:t>
            </a:r>
            <a:br>
              <a:rPr lang="en-US" dirty="0"/>
            </a:br>
            <a:r>
              <a:rPr lang="en-US" dirty="0"/>
              <a:t>in a domain, bouncing from</a:t>
            </a:r>
            <a:br>
              <a:rPr lang="en-US" dirty="0"/>
            </a:br>
            <a:r>
              <a:rPr lang="en-US" dirty="0"/>
              <a:t>obstacle to obstacle</a:t>
            </a:r>
          </a:p>
          <a:p>
            <a:endParaRPr lang="en-US" dirty="0"/>
          </a:p>
          <a:p>
            <a:endParaRPr lang="en-US" dirty="0"/>
          </a:p>
          <a:p>
            <a:r>
              <a:rPr lang="en-US" dirty="0"/>
              <a:t>Already used in research: </a:t>
            </a:r>
          </a:p>
        </p:txBody>
      </p:sp>
      <p:sp>
        <p:nvSpPr>
          <p:cNvPr id="3" name="Date Placeholder 2">
            <a:extLst>
              <a:ext uri="{FF2B5EF4-FFF2-40B4-BE49-F238E27FC236}">
                <a16:creationId xmlns="" xmlns:a16="http://schemas.microsoft.com/office/drawing/2014/main" id="{FCA3F990-3641-473C-8B12-2579361E8291}"/>
              </a:ext>
            </a:extLst>
          </p:cNvPr>
          <p:cNvSpPr>
            <a:spLocks noGrp="1"/>
          </p:cNvSpPr>
          <p:nvPr>
            <p:ph type="dt" sz="half" idx="10"/>
          </p:nvPr>
        </p:nvSpPr>
        <p:spPr/>
        <p:txBody>
          <a:bodyPr/>
          <a:lstStyle/>
          <a:p>
            <a:fld id="{594B1E27-25B7-4CF3-AF1D-2CB48A8853C4}" type="datetime3">
              <a:rPr lang="de-DE" smtClean="0"/>
              <a:t>08/08/18</a:t>
            </a:fld>
            <a:endParaRPr lang="aa-ET" dirty="0"/>
          </a:p>
        </p:txBody>
      </p:sp>
      <p:sp>
        <p:nvSpPr>
          <p:cNvPr id="4" name="Footer Placeholder 3">
            <a:extLst>
              <a:ext uri="{FF2B5EF4-FFF2-40B4-BE49-F238E27FC236}">
                <a16:creationId xmlns="" xmlns:a16="http://schemas.microsoft.com/office/drawing/2014/main" id="{6056F308-3FC7-4ED2-BAC7-04420733918F}"/>
              </a:ext>
            </a:extLst>
          </p:cNvPr>
          <p:cNvSpPr>
            <a:spLocks noGrp="1"/>
          </p:cNvSpPr>
          <p:nvPr>
            <p:ph type="ftr" sz="quarter" idx="11"/>
          </p:nvPr>
        </p:nvSpPr>
        <p:spPr/>
        <p:txBody>
          <a:bodyPr/>
          <a:lstStyle/>
          <a:p>
            <a:r>
              <a:rPr lang="en-US" smtClean="0"/>
              <a:t>George Datseris, MPIDS (Göttingen)</a:t>
            </a:r>
            <a:endParaRPr lang="aa-ET" dirty="0"/>
          </a:p>
        </p:txBody>
      </p:sp>
      <p:pic>
        <p:nvPicPr>
          <p:cNvPr id="13" name="Picture 12">
            <a:extLst>
              <a:ext uri="{FF2B5EF4-FFF2-40B4-BE49-F238E27FC236}">
                <a16:creationId xmlns="" xmlns:a16="http://schemas.microsoft.com/office/drawing/2014/main" id="{95E92DB7-52C8-4E23-A630-69FECB71DE26}"/>
              </a:ext>
            </a:extLst>
          </p:cNvPr>
          <p:cNvPicPr>
            <a:picLocks noChangeAspect="1"/>
          </p:cNvPicPr>
          <p:nvPr/>
        </p:nvPicPr>
        <p:blipFill rotWithShape="1">
          <a:blip r:embed="rId3"/>
          <a:srcRect b="17614"/>
          <a:stretch/>
        </p:blipFill>
        <p:spPr>
          <a:xfrm>
            <a:off x="595413" y="4481429"/>
            <a:ext cx="7954227" cy="1690772"/>
          </a:xfrm>
          <a:prstGeom prst="rect">
            <a:avLst/>
          </a:prstGeom>
          <a:ln w="19050">
            <a:solidFill>
              <a:schemeClr val="tx1"/>
            </a:solidFill>
          </a:ln>
          <a:effectLst>
            <a:outerShdw blurRad="50800" dist="38100" dir="8100000" algn="tr" rotWithShape="0">
              <a:prstClr val="black">
                <a:alpha val="40000"/>
              </a:prstClr>
            </a:outerShdw>
          </a:effectLst>
        </p:spPr>
      </p:pic>
      <p:pic>
        <p:nvPicPr>
          <p:cNvPr id="11" name="Picture 10">
            <a:extLst>
              <a:ext uri="{FF2B5EF4-FFF2-40B4-BE49-F238E27FC236}">
                <a16:creationId xmlns="" xmlns:a16="http://schemas.microsoft.com/office/drawing/2014/main" id="{7DE42BD3-7169-4E62-92AC-A7671CF98F55}"/>
              </a:ext>
            </a:extLst>
          </p:cNvPr>
          <p:cNvPicPr>
            <a:picLocks noChangeAspect="1"/>
          </p:cNvPicPr>
          <p:nvPr/>
        </p:nvPicPr>
        <p:blipFill>
          <a:blip r:embed="rId4"/>
          <a:stretch>
            <a:fillRect/>
          </a:stretch>
        </p:blipFill>
        <p:spPr>
          <a:xfrm>
            <a:off x="8069071" y="3580229"/>
            <a:ext cx="3776236" cy="3165731"/>
          </a:xfrm>
          <a:prstGeom prst="rect">
            <a:avLst/>
          </a:prstGeom>
          <a:ln w="19050">
            <a:solidFill>
              <a:schemeClr val="tx1"/>
            </a:solidFill>
          </a:ln>
          <a:effectLst>
            <a:outerShdw blurRad="50800" dist="38100" dir="8100000" algn="tr" rotWithShape="0">
              <a:prstClr val="black">
                <a:alpha val="40000"/>
              </a:prstClr>
            </a:outerShdw>
          </a:effectLst>
        </p:spPr>
      </p:pic>
      <p:pic>
        <p:nvPicPr>
          <p:cNvPr id="8" name="Picture 7">
            <a:extLst>
              <a:ext uri="{FF2B5EF4-FFF2-40B4-BE49-F238E27FC236}">
                <a16:creationId xmlns="" xmlns:a16="http://schemas.microsoft.com/office/drawing/2014/main" id="{4AB2E998-4B85-4D10-A785-53AC43DD8E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4955" y="1167728"/>
            <a:ext cx="7657045" cy="2261272"/>
          </a:xfrm>
          <a:prstGeom prst="rect">
            <a:avLst/>
          </a:prstGeom>
        </p:spPr>
      </p:pic>
    </p:spTree>
    <p:extLst>
      <p:ext uri="{BB962C8B-B14F-4D97-AF65-F5344CB8AC3E}">
        <p14:creationId xmlns:p14="http://schemas.microsoft.com/office/powerpoint/2010/main" val="970553983"/>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2A09CF-ED98-44CC-AF43-67F699AC507E}"/>
              </a:ext>
            </a:extLst>
          </p:cNvPr>
          <p:cNvSpPr>
            <a:spLocks noGrp="1"/>
          </p:cNvSpPr>
          <p:nvPr>
            <p:ph type="title"/>
          </p:nvPr>
        </p:nvSpPr>
        <p:spPr/>
        <p:txBody>
          <a:bodyPr/>
          <a:lstStyle/>
          <a:p>
            <a:r>
              <a:rPr lang="en-US" dirty="0"/>
              <a:t>Features of </a:t>
            </a:r>
            <a:r>
              <a:rPr lang="en-US" dirty="0" err="1"/>
              <a:t>DynamicalBilliards.jl</a:t>
            </a:r>
            <a:endParaRPr lang="aa-ET"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 xmlns:a16="http://schemas.microsoft.com/office/drawing/2014/main" id="{19A841CB-33CF-408A-86FB-ACC684AE0F01}"/>
                  </a:ext>
                </a:extLst>
              </p:cNvPr>
              <p:cNvSpPr>
                <a:spLocks noGrp="1"/>
              </p:cNvSpPr>
              <p:nvPr>
                <p:ph type="body" sz="quarter" idx="13"/>
              </p:nvPr>
            </p:nvSpPr>
            <p:spPr/>
            <p:txBody>
              <a:bodyPr>
                <a:normAutofit fontScale="92500" lnSpcReduction="10000"/>
              </a:bodyPr>
              <a:lstStyle/>
              <a:p>
                <a:r>
                  <a:rPr lang="en-US" dirty="0"/>
                  <a:t>Construction of arbitrary billiards from “Obstacles”</a:t>
                </a:r>
              </a:p>
              <a:p>
                <a:r>
                  <a:rPr lang="en-US" dirty="0"/>
                  <a:t>Periodic billiards: hexagonal or rectangular</a:t>
                </a:r>
              </a:p>
              <a:p>
                <a:r>
                  <a:rPr lang="en-US" dirty="0"/>
                  <a:t>Mean collision times, Escape times</a:t>
                </a:r>
              </a:p>
              <a:p>
                <a:r>
                  <a:rPr lang="en-US" dirty="0"/>
                  <a:t>Boundary maps</a:t>
                </a:r>
              </a:p>
              <a:p>
                <a:pPr lvl="2"/>
                <a:endParaRPr lang="en-US" dirty="0"/>
              </a:p>
              <a:p>
                <a:pPr lvl="1"/>
                <a:r>
                  <a:rPr lang="en-US" dirty="0"/>
                  <a:t>Ray-Splitting</a:t>
                </a:r>
              </a:p>
              <a:p>
                <a:pPr lvl="1"/>
                <a:r>
                  <a:rPr lang="en-US" dirty="0" err="1"/>
                  <a:t>Poincaré</a:t>
                </a:r>
                <a:r>
                  <a:rPr lang="en-US" dirty="0"/>
                  <a:t> sections</a:t>
                </a:r>
              </a:p>
              <a:p>
                <a:pPr lvl="1"/>
                <a:r>
                  <a:rPr lang="en-US" dirty="0"/>
                  <a:t>Phase space portions  </a:t>
                </a:r>
                <a14:m>
                  <m:oMath xmlns:m="http://schemas.openxmlformats.org/officeDocument/2006/math">
                    <m:r>
                      <a:rPr lang="en-US" b="0" i="1" smtClean="0">
                        <a:latin typeface="Cambria Math" panose="02040503050406030204" pitchFamily="18" charset="0"/>
                      </a:rPr>
                      <m:t>→</m:t>
                    </m:r>
                  </m:oMath>
                </a14:m>
                <a:r>
                  <a:rPr lang="en-US" dirty="0"/>
                  <a:t>  novel algorithms!</a:t>
                </a:r>
              </a:p>
              <a:p>
                <a:pPr lvl="1"/>
                <a:r>
                  <a:rPr lang="en-US" dirty="0" err="1"/>
                  <a:t>Lyapunov</a:t>
                </a:r>
                <a:r>
                  <a:rPr lang="en-US" dirty="0"/>
                  <a:t> exponents </a:t>
                </a:r>
              </a:p>
              <a:p>
                <a:pPr lvl="1"/>
                <a:r>
                  <a:rPr lang="en-US" dirty="0"/>
                  <a:t>Small source, documentation, animation support</a:t>
                </a:r>
              </a:p>
              <a:p>
                <a:pPr lvl="1"/>
                <a:r>
                  <a:rPr lang="en-US" dirty="0"/>
                  <a:t>Magnetic propagation for </a:t>
                </a:r>
                <a:r>
                  <a:rPr lang="en-US" i="1" dirty="0"/>
                  <a:t>everything</a:t>
                </a:r>
                <a:endParaRPr lang="en-US" dirty="0"/>
              </a:p>
              <a:p>
                <a:pPr lvl="1"/>
                <a:endParaRPr lang="en-US" dirty="0"/>
              </a:p>
              <a:p>
                <a:endParaRPr lang="en-US" dirty="0"/>
              </a:p>
              <a:p>
                <a:endParaRPr lang="en-US" dirty="0"/>
              </a:p>
            </p:txBody>
          </p:sp>
        </mc:Choice>
        <mc:Fallback xmlns="">
          <p:sp>
            <p:nvSpPr>
              <p:cNvPr id="4" name="Text Placeholder 3">
                <a:extLst>
                  <a:ext uri="{FF2B5EF4-FFF2-40B4-BE49-F238E27FC236}">
                    <a16:creationId xmlns:a16="http://schemas.microsoft.com/office/drawing/2014/main" xmlns:a14="http://schemas.microsoft.com/office/drawing/2010/main" xmlns="" id="{19A841CB-33CF-408A-86FB-ACC684AE0F01}"/>
                  </a:ext>
                </a:extLst>
              </p:cNvPr>
              <p:cNvSpPr>
                <a:spLocks noGrp="1" noRot="1" noChangeAspect="1" noMove="1" noResize="1" noEditPoints="1" noAdjustHandles="1" noChangeArrowheads="1" noChangeShapeType="1" noTextEdit="1"/>
              </p:cNvSpPr>
              <p:nvPr>
                <p:ph type="body" sz="quarter" idx="13"/>
              </p:nvPr>
            </p:nvSpPr>
            <p:spPr>
              <a:blipFill rotWithShape="0">
                <a:blip r:embed="rId5"/>
                <a:stretch>
                  <a:fillRect l="-322" t="-1874"/>
                </a:stretch>
              </a:blipFill>
            </p:spPr>
            <p:txBody>
              <a:bodyPr/>
              <a:lstStyle/>
              <a:p>
                <a:r>
                  <a:rPr lang="de-DE">
                    <a:noFill/>
                  </a:rPr>
                  <a:t> </a:t>
                </a:r>
              </a:p>
            </p:txBody>
          </p:sp>
        </mc:Fallback>
      </mc:AlternateContent>
      <p:sp>
        <p:nvSpPr>
          <p:cNvPr id="5" name="Date Placeholder 4">
            <a:extLst>
              <a:ext uri="{FF2B5EF4-FFF2-40B4-BE49-F238E27FC236}">
                <a16:creationId xmlns="" xmlns:a16="http://schemas.microsoft.com/office/drawing/2014/main" id="{8CB5AACF-7854-4B38-8835-01E7A86903EA}"/>
              </a:ext>
            </a:extLst>
          </p:cNvPr>
          <p:cNvSpPr>
            <a:spLocks noGrp="1"/>
          </p:cNvSpPr>
          <p:nvPr>
            <p:ph type="dt" sz="half" idx="10"/>
          </p:nvPr>
        </p:nvSpPr>
        <p:spPr/>
        <p:txBody>
          <a:bodyPr/>
          <a:lstStyle/>
          <a:p>
            <a:fld id="{3BBC8D1F-E869-47D8-AE42-63122BD34BDE}" type="datetime3">
              <a:rPr lang="de-DE" smtClean="0"/>
              <a:t>08/08/18</a:t>
            </a:fld>
            <a:endParaRPr lang="aa-ET" dirty="0"/>
          </a:p>
        </p:txBody>
      </p:sp>
      <p:sp>
        <p:nvSpPr>
          <p:cNvPr id="6" name="Footer Placeholder 5">
            <a:extLst>
              <a:ext uri="{FF2B5EF4-FFF2-40B4-BE49-F238E27FC236}">
                <a16:creationId xmlns="" xmlns:a16="http://schemas.microsoft.com/office/drawing/2014/main" id="{A75A9C34-B5A3-4D0F-8EC6-B58114E35277}"/>
              </a:ext>
            </a:extLst>
          </p:cNvPr>
          <p:cNvSpPr>
            <a:spLocks noGrp="1"/>
          </p:cNvSpPr>
          <p:nvPr>
            <p:ph type="ftr" sz="quarter" idx="11"/>
          </p:nvPr>
        </p:nvSpPr>
        <p:spPr/>
        <p:txBody>
          <a:bodyPr/>
          <a:lstStyle/>
          <a:p>
            <a:r>
              <a:rPr lang="en-US" smtClean="0"/>
              <a:t>George Datseris, MPIDS (Göttingen)</a:t>
            </a:r>
            <a:endParaRPr lang="aa-ET" dirty="0"/>
          </a:p>
        </p:txBody>
      </p:sp>
      <p:pic>
        <p:nvPicPr>
          <p:cNvPr id="9" name="inverse_magnetic_stadium">
            <a:hlinkClick r:id="" action="ppaction://media"/>
            <a:extLst>
              <a:ext uri="{FF2B5EF4-FFF2-40B4-BE49-F238E27FC236}">
                <a16:creationId xmlns="" xmlns:a16="http://schemas.microsoft.com/office/drawing/2014/main" id="{7286FE1F-81AC-46DA-96AF-5D0AF48ED3A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09571" y="1488688"/>
            <a:ext cx="5174167" cy="3880624"/>
          </a:xfrm>
          <a:prstGeom prst="rect">
            <a:avLst/>
          </a:prstGeom>
        </p:spPr>
      </p:pic>
      <p:grpSp>
        <p:nvGrpSpPr>
          <p:cNvPr id="11" name="Group 10"/>
          <p:cNvGrpSpPr/>
          <p:nvPr/>
        </p:nvGrpSpPr>
        <p:grpSpPr>
          <a:xfrm>
            <a:off x="800101" y="3482788"/>
            <a:ext cx="5627593" cy="3086100"/>
            <a:chOff x="1268499" y="3596960"/>
            <a:chExt cx="5811749" cy="2918428"/>
          </a:xfrm>
        </p:grpSpPr>
        <p:sp>
          <p:nvSpPr>
            <p:cNvPr id="7" name="Rectangle 6"/>
            <p:cNvSpPr/>
            <p:nvPr/>
          </p:nvSpPr>
          <p:spPr>
            <a:xfrm>
              <a:off x="1268499" y="3596960"/>
              <a:ext cx="5811749" cy="2918428"/>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Box 7"/>
            <p:cNvSpPr txBox="1"/>
            <p:nvPr/>
          </p:nvSpPr>
          <p:spPr>
            <a:xfrm>
              <a:off x="6219265" y="3596960"/>
              <a:ext cx="860983" cy="349266"/>
            </a:xfrm>
            <a:prstGeom prst="rect">
              <a:avLst/>
            </a:prstGeom>
            <a:noFill/>
          </p:spPr>
          <p:txBody>
            <a:bodyPr wrap="square" rtlCol="0">
              <a:spAutoFit/>
            </a:bodyPr>
            <a:lstStyle/>
            <a:p>
              <a:pPr algn="r"/>
              <a:r>
                <a:rPr lang="en-US" i="1" dirty="0">
                  <a:solidFill>
                    <a:schemeClr val="accent2"/>
                  </a:solidFill>
                </a:rPr>
                <a:t>Unique</a:t>
              </a:r>
              <a:endParaRPr lang="de-DE" i="1" dirty="0">
                <a:solidFill>
                  <a:schemeClr val="accent2"/>
                </a:solidFill>
              </a:endParaRPr>
            </a:p>
          </p:txBody>
        </p:sp>
      </p:grpSp>
    </p:spTree>
    <p:extLst>
      <p:ext uri="{BB962C8B-B14F-4D97-AF65-F5344CB8AC3E}">
        <p14:creationId xmlns:p14="http://schemas.microsoft.com/office/powerpoint/2010/main" val="3698512178"/>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Effect transition="in" filter="fade">
                                      <p:cBhvr>
                                        <p:cTn id="11" dur="500"/>
                                        <p:tgtEl>
                                          <p:spTgt spid="4">
                                            <p:txEl>
                                              <p:pRg st="5" end="5"/>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animEffect transition="in" filter="fade">
                                      <p:cBhvr>
                                        <p:cTn id="14" dur="500"/>
                                        <p:tgtEl>
                                          <p:spTgt spid="4">
                                            <p:txEl>
                                              <p:pRg st="6" end="6"/>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8" end="8"/>
                                            </p:txEl>
                                          </p:spTgt>
                                        </p:tgtEl>
                                        <p:attrNameLst>
                                          <p:attrName>style.visibility</p:attrName>
                                        </p:attrNameLst>
                                      </p:cBhvr>
                                      <p:to>
                                        <p:strVal val="visible"/>
                                      </p:to>
                                    </p:set>
                                    <p:animEffect transition="in" filter="fade">
                                      <p:cBhvr>
                                        <p:cTn id="20" dur="500"/>
                                        <p:tgtEl>
                                          <p:spTgt spid="4">
                                            <p:txEl>
                                              <p:pRg st="8" end="8"/>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animEffect transition="in" filter="fade">
                                      <p:cBhvr>
                                        <p:cTn id="23" dur="500"/>
                                        <p:tgtEl>
                                          <p:spTgt spid="4">
                                            <p:txEl>
                                              <p:pRg st="9" end="9"/>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10" end="10"/>
                                            </p:txEl>
                                          </p:spTgt>
                                        </p:tgtEl>
                                        <p:attrNameLst>
                                          <p:attrName>style.visibility</p:attrName>
                                        </p:attrNameLst>
                                      </p:cBhvr>
                                      <p:to>
                                        <p:strVal val="visible"/>
                                      </p:to>
                                    </p:set>
                                    <p:animEffect transition="in" filter="fade">
                                      <p:cBhvr>
                                        <p:cTn id="26" dur="500"/>
                                        <p:tgtEl>
                                          <p:spTgt spid="4">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repeatCount="indefinite" fill="hold" display="0">
                  <p:stCondLst>
                    <p:cond delay="indefinite"/>
                  </p:stCondLst>
                </p:cTn>
                <p:tgtEl>
                  <p:spTgt spid="9"/>
                </p:tgtEl>
              </p:cMediaNode>
            </p:video>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BC45EF-A03C-41A3-BDEC-967B3B17321E}"/>
              </a:ext>
            </a:extLst>
          </p:cNvPr>
          <p:cNvSpPr>
            <a:spLocks noGrp="1"/>
          </p:cNvSpPr>
          <p:nvPr>
            <p:ph type="title"/>
          </p:nvPr>
        </p:nvSpPr>
        <p:spPr/>
        <p:txBody>
          <a:bodyPr/>
          <a:lstStyle/>
          <a:p>
            <a:r>
              <a:rPr lang="en-US" dirty="0"/>
              <a:t>How to simulate a Billiard?</a:t>
            </a:r>
            <a:endParaRPr lang="aa-ET" dirty="0"/>
          </a:p>
        </p:txBody>
      </p:sp>
      <p:sp>
        <p:nvSpPr>
          <p:cNvPr id="4" name="Text Placeholder 3">
            <a:extLst>
              <a:ext uri="{FF2B5EF4-FFF2-40B4-BE49-F238E27FC236}">
                <a16:creationId xmlns="" xmlns:a16="http://schemas.microsoft.com/office/drawing/2014/main" id="{92DC9838-D8B1-4B74-BA0F-40F80033E847}"/>
              </a:ext>
            </a:extLst>
          </p:cNvPr>
          <p:cNvSpPr>
            <a:spLocks noGrp="1"/>
          </p:cNvSpPr>
          <p:nvPr>
            <p:ph type="body" sz="quarter" idx="13"/>
          </p:nvPr>
        </p:nvSpPr>
        <p:spPr/>
        <p:txBody>
          <a:bodyPr/>
          <a:lstStyle/>
          <a:p>
            <a:r>
              <a:rPr lang="en-US" i="1" dirty="0"/>
              <a:t>It has to work for any particle in any billiard…</a:t>
            </a:r>
          </a:p>
          <a:p>
            <a:pPr marL="914400" lvl="1" indent="-457200">
              <a:buFont typeface="+mj-lt"/>
              <a:buAutoNum type="arabicPeriod"/>
            </a:pPr>
            <a:r>
              <a:rPr lang="en-US" dirty="0"/>
              <a:t>Calculate </a:t>
            </a:r>
            <a:r>
              <a:rPr lang="en-US" u="sng" dirty="0">
                <a:uFill>
                  <a:solidFill>
                    <a:schemeClr val="accent4"/>
                  </a:solidFill>
                </a:uFill>
              </a:rPr>
              <a:t>collision time </a:t>
            </a:r>
            <a:r>
              <a:rPr lang="en-US" dirty="0"/>
              <a:t>with all obstacles in the billiard</a:t>
            </a:r>
          </a:p>
          <a:p>
            <a:pPr marL="914400" lvl="1" indent="-457200">
              <a:buFont typeface="+mj-lt"/>
              <a:buAutoNum type="arabicPeriod"/>
            </a:pPr>
            <a:r>
              <a:rPr lang="en-US" dirty="0"/>
              <a:t>Find the minimum time and the obstacle it corresponds to</a:t>
            </a:r>
          </a:p>
          <a:p>
            <a:pPr marL="914400" lvl="1" indent="-457200">
              <a:buFont typeface="+mj-lt"/>
              <a:buAutoNum type="arabicPeriod"/>
            </a:pPr>
            <a:r>
              <a:rPr lang="en-US" dirty="0"/>
              <a:t>Propagate the particle for this time</a:t>
            </a:r>
          </a:p>
          <a:p>
            <a:pPr marL="914400" lvl="1" indent="-457200">
              <a:buFont typeface="+mj-lt"/>
              <a:buAutoNum type="arabicPeriod"/>
            </a:pPr>
            <a:r>
              <a:rPr lang="en-US" dirty="0"/>
              <a:t>Do specular reflection at the boundary of the obstacle</a:t>
            </a:r>
          </a:p>
          <a:p>
            <a:pPr marL="914400" lvl="1" indent="-457200">
              <a:buFont typeface="+mj-lt"/>
              <a:buAutoNum type="arabicPeriod"/>
            </a:pPr>
            <a:r>
              <a:rPr lang="en-US" dirty="0"/>
              <a:t>Rinse and repeat!</a:t>
            </a:r>
          </a:p>
          <a:p>
            <a:endParaRPr lang="en-US" dirty="0"/>
          </a:p>
          <a:p>
            <a:r>
              <a:rPr lang="en-US" dirty="0"/>
              <a:t>A function</a:t>
            </a:r>
            <a:r>
              <a:rPr lang="en-US" dirty="0">
                <a:latin typeface="Consolas" panose="020B0609020204030204" pitchFamily="49" charset="0"/>
              </a:rPr>
              <a:t> </a:t>
            </a:r>
            <a:r>
              <a:rPr lang="en-US" dirty="0" err="1">
                <a:solidFill>
                  <a:schemeClr val="accent4"/>
                </a:solidFill>
                <a:latin typeface="Consolas" panose="020B0609020204030204" pitchFamily="49" charset="0"/>
              </a:rPr>
              <a:t>collisiontime</a:t>
            </a:r>
            <a:r>
              <a:rPr lang="en-US" dirty="0">
                <a:solidFill>
                  <a:schemeClr val="accent4"/>
                </a:solidFill>
                <a:latin typeface="Consolas" panose="020B0609020204030204" pitchFamily="49" charset="0"/>
              </a:rPr>
              <a:t> </a:t>
            </a:r>
            <a:r>
              <a:rPr lang="en-US" dirty="0"/>
              <a:t>is needed…</a:t>
            </a:r>
          </a:p>
          <a:p>
            <a:pPr lvl="1"/>
            <a:r>
              <a:rPr lang="en-US" dirty="0"/>
              <a:t>Affects the design of the entire library</a:t>
            </a:r>
          </a:p>
          <a:p>
            <a:endParaRPr lang="aa-ET" i="1" dirty="0"/>
          </a:p>
        </p:txBody>
      </p:sp>
      <p:sp>
        <p:nvSpPr>
          <p:cNvPr id="5" name="Date Placeholder 4">
            <a:extLst>
              <a:ext uri="{FF2B5EF4-FFF2-40B4-BE49-F238E27FC236}">
                <a16:creationId xmlns="" xmlns:a16="http://schemas.microsoft.com/office/drawing/2014/main" id="{691BDA9C-4811-4A25-BDE7-E879C609F754}"/>
              </a:ext>
            </a:extLst>
          </p:cNvPr>
          <p:cNvSpPr>
            <a:spLocks noGrp="1"/>
          </p:cNvSpPr>
          <p:nvPr>
            <p:ph type="dt" sz="half" idx="10"/>
          </p:nvPr>
        </p:nvSpPr>
        <p:spPr/>
        <p:txBody>
          <a:bodyPr/>
          <a:lstStyle/>
          <a:p>
            <a:fld id="{F8134752-073B-4691-9D0F-FDE11B26544F}" type="datetime3">
              <a:rPr lang="de-DE" smtClean="0"/>
              <a:t>08/08/18</a:t>
            </a:fld>
            <a:endParaRPr lang="aa-ET" dirty="0"/>
          </a:p>
        </p:txBody>
      </p:sp>
      <p:sp>
        <p:nvSpPr>
          <p:cNvPr id="6" name="Footer Placeholder 5">
            <a:extLst>
              <a:ext uri="{FF2B5EF4-FFF2-40B4-BE49-F238E27FC236}">
                <a16:creationId xmlns="" xmlns:a16="http://schemas.microsoft.com/office/drawing/2014/main" id="{C13EC25E-A038-44A7-9648-919F97E859C6}"/>
              </a:ext>
            </a:extLst>
          </p:cNvPr>
          <p:cNvSpPr>
            <a:spLocks noGrp="1"/>
          </p:cNvSpPr>
          <p:nvPr>
            <p:ph type="ftr" sz="quarter" idx="11"/>
          </p:nvPr>
        </p:nvSpPr>
        <p:spPr/>
        <p:txBody>
          <a:bodyPr/>
          <a:lstStyle/>
          <a:p>
            <a:r>
              <a:rPr lang="en-US" smtClean="0"/>
              <a:t>George Datseris, MPIDS (Göttingen)</a:t>
            </a:r>
            <a:endParaRPr lang="aa-ET" dirty="0"/>
          </a:p>
        </p:txBody>
      </p:sp>
      <p:pic>
        <p:nvPicPr>
          <p:cNvPr id="9" name="Picture 8">
            <a:extLst>
              <a:ext uri="{FF2B5EF4-FFF2-40B4-BE49-F238E27FC236}">
                <a16:creationId xmlns="" xmlns:a16="http://schemas.microsoft.com/office/drawing/2014/main" id="{01822790-08F4-499B-BA55-97E596912CD1}"/>
              </a:ext>
            </a:extLst>
          </p:cNvPr>
          <p:cNvPicPr>
            <a:picLocks noChangeAspect="1"/>
          </p:cNvPicPr>
          <p:nvPr/>
        </p:nvPicPr>
        <p:blipFill rotWithShape="1">
          <a:blip r:embed="rId3">
            <a:extLst>
              <a:ext uri="{28A0092B-C50C-407E-A947-70E740481C1C}">
                <a14:useLocalDpi xmlns:a14="http://schemas.microsoft.com/office/drawing/2010/main" val="0"/>
              </a:ext>
            </a:extLst>
          </a:blip>
          <a:srcRect l="15602" t="11784" r="10232" b="13092"/>
          <a:stretch/>
        </p:blipFill>
        <p:spPr>
          <a:xfrm>
            <a:off x="7917687" y="1349719"/>
            <a:ext cx="3867912" cy="3906975"/>
          </a:xfrm>
          <a:prstGeom prst="rect">
            <a:avLst/>
          </a:prstGeom>
        </p:spPr>
      </p:pic>
    </p:spTree>
    <p:extLst>
      <p:ext uri="{BB962C8B-B14F-4D97-AF65-F5344CB8AC3E}">
        <p14:creationId xmlns:p14="http://schemas.microsoft.com/office/powerpoint/2010/main" val="3661035421"/>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500"/>
                                        <p:tgtEl>
                                          <p:spTgt spid="4">
                                            <p:txEl>
                                              <p:pRg st="7" end="7"/>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8" end="8"/>
                                            </p:txEl>
                                          </p:spTgt>
                                        </p:tgtEl>
                                        <p:attrNameLst>
                                          <p:attrName>style.visibility</p:attrName>
                                        </p:attrNameLst>
                                      </p:cBhvr>
                                      <p:to>
                                        <p:strVal val="visible"/>
                                      </p:to>
                                    </p:set>
                                    <p:animEffect transition="in" filter="fade">
                                      <p:cBhvr>
                                        <p:cTn id="1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090EF0-BEC9-4BF9-8E7F-465B02C62B3D}"/>
              </a:ext>
            </a:extLst>
          </p:cNvPr>
          <p:cNvSpPr>
            <a:spLocks noGrp="1"/>
          </p:cNvSpPr>
          <p:nvPr>
            <p:ph type="title"/>
          </p:nvPr>
        </p:nvSpPr>
        <p:spPr/>
        <p:txBody>
          <a:bodyPr/>
          <a:lstStyle/>
          <a:p>
            <a:r>
              <a:rPr lang="en-US" dirty="0"/>
              <a:t>Aspect 1: Clear and intuitive code</a:t>
            </a:r>
            <a:endParaRPr lang="aa-ET" dirty="0"/>
          </a:p>
        </p:txBody>
      </p:sp>
      <p:sp>
        <p:nvSpPr>
          <p:cNvPr id="5" name="Date Placeholder 4">
            <a:extLst>
              <a:ext uri="{FF2B5EF4-FFF2-40B4-BE49-F238E27FC236}">
                <a16:creationId xmlns="" xmlns:a16="http://schemas.microsoft.com/office/drawing/2014/main" id="{6A588C6F-307B-4902-B897-432B60419BC5}"/>
              </a:ext>
            </a:extLst>
          </p:cNvPr>
          <p:cNvSpPr>
            <a:spLocks noGrp="1"/>
          </p:cNvSpPr>
          <p:nvPr>
            <p:ph type="dt" sz="half" idx="10"/>
          </p:nvPr>
        </p:nvSpPr>
        <p:spPr/>
        <p:txBody>
          <a:bodyPr/>
          <a:lstStyle/>
          <a:p>
            <a:fld id="{9A987C7F-9A89-42A3-96CB-4FEA6EE648E3}" type="datetime3">
              <a:rPr lang="de-DE" smtClean="0"/>
              <a:t>08/08/18</a:t>
            </a:fld>
            <a:endParaRPr lang="aa-ET" dirty="0"/>
          </a:p>
        </p:txBody>
      </p:sp>
      <p:sp>
        <p:nvSpPr>
          <p:cNvPr id="6" name="Footer Placeholder 5">
            <a:extLst>
              <a:ext uri="{FF2B5EF4-FFF2-40B4-BE49-F238E27FC236}">
                <a16:creationId xmlns="" xmlns:a16="http://schemas.microsoft.com/office/drawing/2014/main" id="{0A81F3DC-9F23-437C-A2E4-D6CEA847CA53}"/>
              </a:ext>
            </a:extLst>
          </p:cNvPr>
          <p:cNvSpPr>
            <a:spLocks noGrp="1"/>
          </p:cNvSpPr>
          <p:nvPr>
            <p:ph type="ftr" sz="quarter" idx="11"/>
          </p:nvPr>
        </p:nvSpPr>
        <p:spPr/>
        <p:txBody>
          <a:bodyPr/>
          <a:lstStyle/>
          <a:p>
            <a:r>
              <a:rPr lang="en-US" smtClean="0"/>
              <a:t>George Datseris, MPIDS (Göttingen)</a:t>
            </a:r>
            <a:endParaRPr lang="aa-ET" dirty="0"/>
          </a:p>
        </p:txBody>
      </p:sp>
      <p:pic>
        <p:nvPicPr>
          <p:cNvPr id="13" name="Picture 12"/>
          <p:cNvPicPr>
            <a:picLocks noChangeAspect="1"/>
          </p:cNvPicPr>
          <p:nvPr/>
        </p:nvPicPr>
        <p:blipFill>
          <a:blip r:embed="rId3"/>
          <a:stretch>
            <a:fillRect/>
          </a:stretch>
        </p:blipFill>
        <p:spPr>
          <a:xfrm>
            <a:off x="588869" y="1252537"/>
            <a:ext cx="7442611" cy="3787609"/>
          </a:xfrm>
          <a:prstGeom prst="rect">
            <a:avLst/>
          </a:prstGeom>
          <a:ln w="15875">
            <a:solidFill>
              <a:schemeClr val="accent4"/>
            </a:solidFill>
          </a:ln>
        </p:spPr>
      </p:pic>
      <p:sp>
        <p:nvSpPr>
          <p:cNvPr id="10" name="Text Placeholder 3">
            <a:extLst>
              <a:ext uri="{FF2B5EF4-FFF2-40B4-BE49-F238E27FC236}">
                <a16:creationId xmlns="" xmlns:a16="http://schemas.microsoft.com/office/drawing/2014/main" id="{92DC9838-D8B1-4B74-BA0F-40F80033E847}"/>
              </a:ext>
            </a:extLst>
          </p:cNvPr>
          <p:cNvSpPr>
            <a:spLocks noGrp="1"/>
          </p:cNvSpPr>
          <p:nvPr>
            <p:ph type="body" sz="quarter" idx="13"/>
          </p:nvPr>
        </p:nvSpPr>
        <p:spPr>
          <a:xfrm>
            <a:off x="601823" y="1192213"/>
            <a:ext cx="7348069" cy="5529262"/>
          </a:xfrm>
        </p:spPr>
        <p:txBody>
          <a:bodyPr>
            <a:normAutofit/>
          </a:bodyPr>
          <a:lstStyle/>
          <a:p>
            <a:pPr marL="914400" lvl="1" indent="-457200">
              <a:buFont typeface="+mj-lt"/>
              <a:buAutoNum type="arabicPeriod"/>
            </a:pPr>
            <a:r>
              <a:rPr lang="en-US" dirty="0"/>
              <a:t>Calculate </a:t>
            </a:r>
            <a:r>
              <a:rPr lang="en-US" u="sng" dirty="0">
                <a:uFill>
                  <a:solidFill>
                    <a:schemeClr val="accent4"/>
                  </a:solidFill>
                </a:uFill>
              </a:rPr>
              <a:t>collision time </a:t>
            </a:r>
            <a:r>
              <a:rPr lang="en-US" dirty="0"/>
              <a:t>with all obstacles in the billiard</a:t>
            </a:r>
          </a:p>
          <a:p>
            <a:pPr marL="914400" lvl="1" indent="-457200">
              <a:buFont typeface="+mj-lt"/>
              <a:buAutoNum type="arabicPeriod"/>
            </a:pPr>
            <a:r>
              <a:rPr lang="en-US" dirty="0"/>
              <a:t>Find the minimum time and the obstacle it corresponds</a:t>
            </a:r>
          </a:p>
          <a:p>
            <a:pPr marL="914400" lvl="1" indent="-457200">
              <a:buFont typeface="+mj-lt"/>
              <a:buAutoNum type="arabicPeriod"/>
            </a:pPr>
            <a:r>
              <a:rPr lang="en-US" dirty="0"/>
              <a:t>Propagate the particle for this time</a:t>
            </a:r>
          </a:p>
          <a:p>
            <a:pPr marL="914400" lvl="1" indent="-457200">
              <a:buFont typeface="+mj-lt"/>
              <a:buAutoNum type="arabicPeriod"/>
            </a:pPr>
            <a:r>
              <a:rPr lang="en-US" dirty="0"/>
              <a:t>Do specular reflection at the boundary of the obstacle</a:t>
            </a:r>
          </a:p>
          <a:p>
            <a:pPr marL="914400" lvl="1" indent="-457200">
              <a:buFont typeface="+mj-lt"/>
              <a:buAutoNum type="arabicPeriod"/>
            </a:pPr>
            <a:r>
              <a:rPr lang="en-US" dirty="0"/>
              <a:t>Rinse and repeat!</a:t>
            </a:r>
          </a:p>
        </p:txBody>
      </p:sp>
      <p:pic>
        <p:nvPicPr>
          <p:cNvPr id="12" name="Picture 11"/>
          <p:cNvPicPr>
            <a:picLocks noChangeAspect="1"/>
          </p:cNvPicPr>
          <p:nvPr/>
        </p:nvPicPr>
        <p:blipFill rotWithShape="1">
          <a:blip r:embed="rId4"/>
          <a:srcRect b="4968"/>
          <a:stretch/>
        </p:blipFill>
        <p:spPr>
          <a:xfrm>
            <a:off x="1120860" y="3735507"/>
            <a:ext cx="7762875" cy="2534514"/>
          </a:xfrm>
          <a:prstGeom prst="rect">
            <a:avLst/>
          </a:prstGeom>
          <a:ln w="19050">
            <a:solidFill>
              <a:schemeClr val="accent4"/>
            </a:solidFill>
          </a:ln>
        </p:spPr>
      </p:pic>
    </p:spTree>
    <p:extLst>
      <p:ext uri="{BB962C8B-B14F-4D97-AF65-F5344CB8AC3E}">
        <p14:creationId xmlns:p14="http://schemas.microsoft.com/office/powerpoint/2010/main" val="1423086565"/>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750"/>
                                        <p:tgtEl>
                                          <p:spTgt spid="13"/>
                                        </p:tgtEl>
                                        <p:attrNameLst>
                                          <p:attrName>ppt_x</p:attrName>
                                        </p:attrNameLst>
                                      </p:cBhvr>
                                      <p:tavLst>
                                        <p:tav tm="0">
                                          <p:val>
                                            <p:strVal val="ppt_x"/>
                                          </p:val>
                                        </p:tav>
                                        <p:tav tm="100000">
                                          <p:val>
                                            <p:strVal val="0-ppt_w/2"/>
                                          </p:val>
                                        </p:tav>
                                      </p:tavLst>
                                    </p:anim>
                                    <p:anim calcmode="lin" valueType="num">
                                      <p:cBhvr additive="base">
                                        <p:cTn id="7" dur="750"/>
                                        <p:tgtEl>
                                          <p:spTgt spid="13"/>
                                        </p:tgtEl>
                                        <p:attrNameLst>
                                          <p:attrName>ppt_y</p:attrName>
                                        </p:attrNameLst>
                                      </p:cBhvr>
                                      <p:tavLst>
                                        <p:tav tm="0">
                                          <p:val>
                                            <p:strVal val="ppt_y"/>
                                          </p:val>
                                        </p:tav>
                                        <p:tav tm="100000">
                                          <p:val>
                                            <p:strVal val="ppt_y"/>
                                          </p:val>
                                        </p:tav>
                                      </p:tavLst>
                                    </p:anim>
                                    <p:set>
                                      <p:cBhvr>
                                        <p:cTn id="8" dur="1" fill="hold">
                                          <p:stCondLst>
                                            <p:cond delay="749"/>
                                          </p:stCondLst>
                                        </p:cTn>
                                        <p:tgtEl>
                                          <p:spTgt spid="13"/>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75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750" fill="hold"/>
                                        <p:tgtEl>
                                          <p:spTgt spid="10">
                                            <p:txEl>
                                              <p:pRg st="1" end="1"/>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10">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750" fill="hold"/>
                                        <p:tgtEl>
                                          <p:spTgt spid="10">
                                            <p:txEl>
                                              <p:pRg st="2" end="2"/>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10">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750" fill="hold"/>
                                        <p:tgtEl>
                                          <p:spTgt spid="10">
                                            <p:txEl>
                                              <p:pRg st="3" end="3"/>
                                            </p:txEl>
                                          </p:spTgt>
                                        </p:tgtEl>
                                        <p:attrNameLst>
                                          <p:attrName>ppt_x</p:attrName>
                                        </p:attrNameLst>
                                      </p:cBhvr>
                                      <p:tavLst>
                                        <p:tav tm="0">
                                          <p:val>
                                            <p:strVal val="1+#ppt_w/2"/>
                                          </p:val>
                                        </p:tav>
                                        <p:tav tm="100000">
                                          <p:val>
                                            <p:strVal val="#ppt_x"/>
                                          </p:val>
                                        </p:tav>
                                      </p:tavLst>
                                    </p:anim>
                                    <p:anim calcmode="lin" valueType="num">
                                      <p:cBhvr additive="base">
                                        <p:cTn id="24" dur="750" fill="hold"/>
                                        <p:tgtEl>
                                          <p:spTgt spid="10">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750" fill="hold"/>
                                        <p:tgtEl>
                                          <p:spTgt spid="10">
                                            <p:txEl>
                                              <p:pRg st="4" end="4"/>
                                            </p:txEl>
                                          </p:spTgt>
                                        </p:tgtEl>
                                        <p:attrNameLst>
                                          <p:attrName>ppt_x</p:attrName>
                                        </p:attrNameLst>
                                      </p:cBhvr>
                                      <p:tavLst>
                                        <p:tav tm="0">
                                          <p:val>
                                            <p:strVal val="1+#ppt_w/2"/>
                                          </p:val>
                                        </p:tav>
                                        <p:tav tm="100000">
                                          <p:val>
                                            <p:strVal val="#ppt_x"/>
                                          </p:val>
                                        </p:tav>
                                      </p:tavLst>
                                    </p:anim>
                                    <p:anim calcmode="lin" valueType="num">
                                      <p:cBhvr additive="base">
                                        <p:cTn id="28" dur="750" fill="hold"/>
                                        <p:tgtEl>
                                          <p:spTgt spid="10">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1+#ppt_w/2"/>
                                          </p:val>
                                        </p:tav>
                                        <p:tav tm="100000">
                                          <p:val>
                                            <p:strVal val="#ppt_x"/>
                                          </p:val>
                                        </p:tav>
                                      </p:tavLst>
                                    </p:anim>
                                    <p:anim calcmode="lin" valueType="num">
                                      <p:cBhvr additive="base">
                                        <p:cTn id="32"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87217B-7378-4384-870C-DD63893CE003}"/>
              </a:ext>
            </a:extLst>
          </p:cNvPr>
          <p:cNvSpPr>
            <a:spLocks noGrp="1"/>
          </p:cNvSpPr>
          <p:nvPr>
            <p:ph type="title"/>
          </p:nvPr>
        </p:nvSpPr>
        <p:spPr/>
        <p:txBody>
          <a:bodyPr/>
          <a:lstStyle/>
          <a:p>
            <a:r>
              <a:rPr lang="en-US" dirty="0"/>
              <a:t>Aspect 2: Performance? No problem.</a:t>
            </a:r>
            <a:endParaRPr lang="aa-ET" dirty="0"/>
          </a:p>
        </p:txBody>
      </p:sp>
      <p:sp>
        <p:nvSpPr>
          <p:cNvPr id="4" name="Text Placeholder 3">
            <a:extLst>
              <a:ext uri="{FF2B5EF4-FFF2-40B4-BE49-F238E27FC236}">
                <a16:creationId xmlns="" xmlns:a16="http://schemas.microsoft.com/office/drawing/2014/main" id="{21600DC2-9F66-4EDC-80F1-F4A45CA6EE1E}"/>
              </a:ext>
            </a:extLst>
          </p:cNvPr>
          <p:cNvSpPr>
            <a:spLocks noGrp="1"/>
          </p:cNvSpPr>
          <p:nvPr>
            <p:ph type="body" sz="quarter" idx="13"/>
          </p:nvPr>
        </p:nvSpPr>
        <p:spPr/>
        <p:txBody>
          <a:bodyPr/>
          <a:lstStyle/>
          <a:p>
            <a:r>
              <a:rPr lang="en-US" dirty="0"/>
              <a:t>Sure, source code is small and intuitive…</a:t>
            </a:r>
          </a:p>
          <a:p>
            <a:pPr lvl="1"/>
            <a:r>
              <a:rPr lang="en-US" dirty="0"/>
              <a:t>Is it fast enough though???</a:t>
            </a:r>
          </a:p>
          <a:p>
            <a:pPr lvl="1"/>
            <a:endParaRPr lang="en-US" dirty="0"/>
          </a:p>
          <a:p>
            <a:endParaRPr lang="aa-ET" dirty="0"/>
          </a:p>
        </p:txBody>
      </p:sp>
      <p:sp>
        <p:nvSpPr>
          <p:cNvPr id="5" name="Date Placeholder 4">
            <a:extLst>
              <a:ext uri="{FF2B5EF4-FFF2-40B4-BE49-F238E27FC236}">
                <a16:creationId xmlns="" xmlns:a16="http://schemas.microsoft.com/office/drawing/2014/main" id="{3E2A94D0-F745-44B6-BDE1-F7074DA3A57B}"/>
              </a:ext>
            </a:extLst>
          </p:cNvPr>
          <p:cNvSpPr>
            <a:spLocks noGrp="1"/>
          </p:cNvSpPr>
          <p:nvPr>
            <p:ph type="dt" sz="half" idx="10"/>
          </p:nvPr>
        </p:nvSpPr>
        <p:spPr/>
        <p:txBody>
          <a:bodyPr/>
          <a:lstStyle/>
          <a:p>
            <a:fld id="{299C4B8D-2245-4210-A966-20F7EFA7D0DE}" type="datetime3">
              <a:rPr lang="de-DE" smtClean="0"/>
              <a:t>08/08/18</a:t>
            </a:fld>
            <a:endParaRPr lang="aa-ET" dirty="0"/>
          </a:p>
        </p:txBody>
      </p:sp>
      <p:sp>
        <p:nvSpPr>
          <p:cNvPr id="6" name="Footer Placeholder 5">
            <a:extLst>
              <a:ext uri="{FF2B5EF4-FFF2-40B4-BE49-F238E27FC236}">
                <a16:creationId xmlns="" xmlns:a16="http://schemas.microsoft.com/office/drawing/2014/main" id="{8F6A8073-EFC2-46CE-9A03-B303291D2227}"/>
              </a:ext>
            </a:extLst>
          </p:cNvPr>
          <p:cNvSpPr>
            <a:spLocks noGrp="1"/>
          </p:cNvSpPr>
          <p:nvPr>
            <p:ph type="ftr" sz="quarter" idx="11"/>
          </p:nvPr>
        </p:nvSpPr>
        <p:spPr/>
        <p:txBody>
          <a:bodyPr/>
          <a:lstStyle/>
          <a:p>
            <a:r>
              <a:rPr lang="en-US" smtClean="0"/>
              <a:t>George Datseris, MPIDS (Göttingen)</a:t>
            </a:r>
            <a:endParaRPr lang="aa-ET" dirty="0"/>
          </a:p>
        </p:txBody>
      </p:sp>
      <p:pic>
        <p:nvPicPr>
          <p:cNvPr id="8" name="Picture 7"/>
          <p:cNvPicPr>
            <a:picLocks noChangeAspect="1"/>
          </p:cNvPicPr>
          <p:nvPr/>
        </p:nvPicPr>
        <p:blipFill>
          <a:blip r:embed="rId3"/>
          <a:stretch>
            <a:fillRect/>
          </a:stretch>
        </p:blipFill>
        <p:spPr>
          <a:xfrm>
            <a:off x="1366557" y="2491347"/>
            <a:ext cx="6191250" cy="3381375"/>
          </a:xfrm>
          <a:prstGeom prst="rect">
            <a:avLst/>
          </a:prstGeom>
          <a:ln w="19050">
            <a:solidFill>
              <a:schemeClr val="accent4"/>
            </a:solidFill>
          </a:ln>
        </p:spPr>
      </p:pic>
      <p:pic>
        <p:nvPicPr>
          <p:cNvPr id="9" name="Picture 8">
            <a:extLst>
              <a:ext uri="{FF2B5EF4-FFF2-40B4-BE49-F238E27FC236}">
                <a16:creationId xmlns="" xmlns:a16="http://schemas.microsoft.com/office/drawing/2014/main" id="{01822790-08F4-499B-BA55-97E596912CD1}"/>
              </a:ext>
            </a:extLst>
          </p:cNvPr>
          <p:cNvPicPr>
            <a:picLocks noChangeAspect="1"/>
          </p:cNvPicPr>
          <p:nvPr/>
        </p:nvPicPr>
        <p:blipFill rotWithShape="1">
          <a:blip r:embed="rId4">
            <a:extLst>
              <a:ext uri="{28A0092B-C50C-407E-A947-70E740481C1C}">
                <a14:useLocalDpi xmlns:a14="http://schemas.microsoft.com/office/drawing/2010/main" val="0"/>
              </a:ext>
            </a:extLst>
          </a:blip>
          <a:srcRect l="15602" t="11784" r="10232" b="13092"/>
          <a:stretch/>
        </p:blipFill>
        <p:spPr>
          <a:xfrm>
            <a:off x="7960658" y="2411094"/>
            <a:ext cx="3530469" cy="3566124"/>
          </a:xfrm>
          <a:prstGeom prst="rect">
            <a:avLst/>
          </a:prstGeom>
        </p:spPr>
      </p:pic>
    </p:spTree>
    <p:extLst>
      <p:ext uri="{BB962C8B-B14F-4D97-AF65-F5344CB8AC3E}">
        <p14:creationId xmlns:p14="http://schemas.microsoft.com/office/powerpoint/2010/main" val="826078213"/>
      </p:ext>
    </p:extLst>
  </p:cSld>
  <p:clrMapOvr>
    <a:masterClrMapping/>
  </p:clrMapOvr>
  <p:transition spd="med">
    <p:strips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03AC72BE-47E4-4473-85FB-D71AF72CE23E}"/>
              </a:ext>
            </a:extLst>
          </p:cNvPr>
          <p:cNvSpPr>
            <a:spLocks noGrp="1"/>
          </p:cNvSpPr>
          <p:nvPr>
            <p:ph type="title"/>
          </p:nvPr>
        </p:nvSpPr>
        <p:spPr>
          <a:xfrm>
            <a:off x="838200" y="396557"/>
            <a:ext cx="10515600" cy="1070293"/>
          </a:xfrm>
        </p:spPr>
        <p:txBody>
          <a:bodyPr>
            <a:normAutofit/>
          </a:bodyPr>
          <a:lstStyle/>
          <a:p>
            <a:r>
              <a:rPr lang="en-US" sz="5400" dirty="0" err="1"/>
              <a:t>DynamicalSystems.jl</a:t>
            </a:r>
            <a:endParaRPr lang="aa-ET" sz="5400" dirty="0"/>
          </a:p>
        </p:txBody>
      </p:sp>
      <p:sp>
        <p:nvSpPr>
          <p:cNvPr id="3" name="Date Placeholder 2">
            <a:extLst>
              <a:ext uri="{FF2B5EF4-FFF2-40B4-BE49-F238E27FC236}">
                <a16:creationId xmlns="" xmlns:a16="http://schemas.microsoft.com/office/drawing/2014/main" id="{0DC90C02-CAEB-4A9E-BE13-B596AA5D28AE}"/>
              </a:ext>
            </a:extLst>
          </p:cNvPr>
          <p:cNvSpPr>
            <a:spLocks noGrp="1"/>
          </p:cNvSpPr>
          <p:nvPr>
            <p:ph type="dt" sz="half" idx="10"/>
          </p:nvPr>
        </p:nvSpPr>
        <p:spPr/>
        <p:txBody>
          <a:bodyPr/>
          <a:lstStyle/>
          <a:p>
            <a:fld id="{03C83934-E72B-4EBF-9737-11CFF60B8583}" type="datetime3">
              <a:rPr lang="de-DE" smtClean="0"/>
              <a:t>08/08/18</a:t>
            </a:fld>
            <a:endParaRPr lang="aa-ET" dirty="0"/>
          </a:p>
        </p:txBody>
      </p:sp>
      <p:sp>
        <p:nvSpPr>
          <p:cNvPr id="4" name="Footer Placeholder 3">
            <a:extLst>
              <a:ext uri="{FF2B5EF4-FFF2-40B4-BE49-F238E27FC236}">
                <a16:creationId xmlns="" xmlns:a16="http://schemas.microsoft.com/office/drawing/2014/main" id="{CC1C2E1D-822A-4181-8111-6A59C556726C}"/>
              </a:ext>
            </a:extLst>
          </p:cNvPr>
          <p:cNvSpPr>
            <a:spLocks noGrp="1"/>
          </p:cNvSpPr>
          <p:nvPr>
            <p:ph type="ftr" sz="quarter" idx="11"/>
          </p:nvPr>
        </p:nvSpPr>
        <p:spPr/>
        <p:txBody>
          <a:bodyPr/>
          <a:lstStyle/>
          <a:p>
            <a:r>
              <a:rPr lang="en-US" smtClean="0"/>
              <a:t>George Datseris, MPIDS (Göttingen)</a:t>
            </a:r>
            <a:endParaRPr lang="aa-ET" dirty="0"/>
          </a:p>
        </p:txBody>
      </p:sp>
      <p:sp>
        <p:nvSpPr>
          <p:cNvPr id="8" name="TextBox 7">
            <a:extLst>
              <a:ext uri="{FF2B5EF4-FFF2-40B4-BE49-F238E27FC236}">
                <a16:creationId xmlns="" xmlns:a16="http://schemas.microsoft.com/office/drawing/2014/main" id="{81DC301B-4446-491D-AC6E-6A9E9DD937A5}"/>
              </a:ext>
            </a:extLst>
          </p:cNvPr>
          <p:cNvSpPr txBox="1"/>
          <p:nvPr/>
        </p:nvSpPr>
        <p:spPr>
          <a:xfrm>
            <a:off x="838199" y="1466850"/>
            <a:ext cx="3395527" cy="400110"/>
          </a:xfrm>
          <a:prstGeom prst="rect">
            <a:avLst/>
          </a:prstGeom>
          <a:noFill/>
        </p:spPr>
        <p:txBody>
          <a:bodyPr wrap="square" rtlCol="0">
            <a:spAutoFit/>
          </a:bodyPr>
          <a:lstStyle/>
          <a:p>
            <a:pPr algn="ctr"/>
            <a:r>
              <a:rPr lang="en-US" sz="2000" dirty="0" err="1">
                <a:solidFill>
                  <a:schemeClr val="accent4"/>
                </a:solidFill>
                <a:latin typeface="Consolas" panose="020B0609020204030204" pitchFamily="49" charset="0"/>
              </a:rPr>
              <a:t>DynamicalSystemsBase</a:t>
            </a:r>
            <a:endParaRPr lang="aa-ET" sz="2000" dirty="0">
              <a:solidFill>
                <a:schemeClr val="accent4"/>
              </a:solidFill>
              <a:latin typeface="Consolas" panose="020B0609020204030204" pitchFamily="49" charset="0"/>
            </a:endParaRPr>
          </a:p>
        </p:txBody>
      </p:sp>
      <p:sp>
        <p:nvSpPr>
          <p:cNvPr id="13" name="TextBox 12">
            <a:extLst>
              <a:ext uri="{FF2B5EF4-FFF2-40B4-BE49-F238E27FC236}">
                <a16:creationId xmlns="" xmlns:a16="http://schemas.microsoft.com/office/drawing/2014/main" id="{2A93DE19-99A1-4A45-9837-473B6A3EA218}"/>
              </a:ext>
            </a:extLst>
          </p:cNvPr>
          <p:cNvSpPr txBox="1"/>
          <p:nvPr/>
        </p:nvSpPr>
        <p:spPr>
          <a:xfrm>
            <a:off x="4398235" y="1466850"/>
            <a:ext cx="3395527" cy="400110"/>
          </a:xfrm>
          <a:prstGeom prst="rect">
            <a:avLst/>
          </a:prstGeom>
          <a:noFill/>
        </p:spPr>
        <p:txBody>
          <a:bodyPr wrap="square" rtlCol="0">
            <a:spAutoFit/>
          </a:bodyPr>
          <a:lstStyle/>
          <a:p>
            <a:pPr algn="ctr"/>
            <a:r>
              <a:rPr lang="en-US" sz="2000" dirty="0" err="1">
                <a:solidFill>
                  <a:schemeClr val="accent2"/>
                </a:solidFill>
                <a:latin typeface="Consolas" panose="020B0609020204030204" pitchFamily="49" charset="0"/>
              </a:rPr>
              <a:t>ChaosTools</a:t>
            </a:r>
            <a:endParaRPr lang="aa-ET" sz="2000" dirty="0">
              <a:solidFill>
                <a:schemeClr val="accent2"/>
              </a:solidFill>
              <a:latin typeface="Consolas" panose="020B0609020204030204" pitchFamily="49" charset="0"/>
            </a:endParaRPr>
          </a:p>
        </p:txBody>
      </p:sp>
      <p:sp>
        <p:nvSpPr>
          <p:cNvPr id="14" name="TextBox 13">
            <a:extLst>
              <a:ext uri="{FF2B5EF4-FFF2-40B4-BE49-F238E27FC236}">
                <a16:creationId xmlns="" xmlns:a16="http://schemas.microsoft.com/office/drawing/2014/main" id="{E393B757-FF22-41B5-97A4-C8BB27026FB6}"/>
              </a:ext>
            </a:extLst>
          </p:cNvPr>
          <p:cNvSpPr txBox="1"/>
          <p:nvPr/>
        </p:nvSpPr>
        <p:spPr>
          <a:xfrm>
            <a:off x="7975826" y="1466850"/>
            <a:ext cx="3395527" cy="400110"/>
          </a:xfrm>
          <a:prstGeom prst="rect">
            <a:avLst/>
          </a:prstGeom>
          <a:noFill/>
        </p:spPr>
        <p:txBody>
          <a:bodyPr wrap="square" rtlCol="0">
            <a:spAutoFit/>
          </a:bodyPr>
          <a:lstStyle/>
          <a:p>
            <a:pPr algn="ctr"/>
            <a:r>
              <a:rPr lang="en-US" sz="2000" dirty="0" err="1">
                <a:solidFill>
                  <a:schemeClr val="accent3"/>
                </a:solidFill>
                <a:latin typeface="Consolas" panose="020B0609020204030204" pitchFamily="49" charset="0"/>
              </a:rPr>
              <a:t>TimeseriesPrediction</a:t>
            </a:r>
            <a:endParaRPr lang="aa-ET" sz="2000" dirty="0">
              <a:solidFill>
                <a:schemeClr val="accent3"/>
              </a:solidFill>
              <a:latin typeface="Consolas" panose="020B0609020204030204" pitchFamily="49" charset="0"/>
            </a:endParaRPr>
          </a:p>
        </p:txBody>
      </p:sp>
      <p:sp>
        <p:nvSpPr>
          <p:cNvPr id="15" name="Rectangle 14">
            <a:extLst>
              <a:ext uri="{FF2B5EF4-FFF2-40B4-BE49-F238E27FC236}">
                <a16:creationId xmlns="" xmlns:a16="http://schemas.microsoft.com/office/drawing/2014/main" id="{18A56C2E-DABE-4067-9BA8-298C70ED3934}"/>
              </a:ext>
            </a:extLst>
          </p:cNvPr>
          <p:cNvSpPr/>
          <p:nvPr/>
        </p:nvSpPr>
        <p:spPr>
          <a:xfrm>
            <a:off x="838200" y="2042777"/>
            <a:ext cx="3360420" cy="4281823"/>
          </a:xfrm>
          <a:prstGeom prst="rect">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Maps &amp; ODEs</a:t>
            </a:r>
          </a:p>
          <a:p>
            <a:pPr algn="ctr"/>
            <a:endParaRPr lang="en-US" sz="2000" dirty="0">
              <a:solidFill>
                <a:schemeClr val="tx1"/>
              </a:solidFill>
            </a:endParaRPr>
          </a:p>
          <a:p>
            <a:pPr algn="ctr"/>
            <a:r>
              <a:rPr lang="en-US" sz="2000" dirty="0">
                <a:solidFill>
                  <a:schemeClr val="tx1"/>
                </a:solidFill>
              </a:rPr>
              <a:t>All continuous systems use </a:t>
            </a:r>
            <a:r>
              <a:rPr lang="en-US" sz="2000" dirty="0" err="1">
                <a:solidFill>
                  <a:schemeClr val="tx1"/>
                </a:solidFill>
              </a:rPr>
              <a:t>OrdinaryDiffEq</a:t>
            </a:r>
            <a:endParaRPr lang="en-US" sz="2000" dirty="0">
              <a:solidFill>
                <a:schemeClr val="tx1"/>
              </a:solidFill>
            </a:endParaRPr>
          </a:p>
          <a:p>
            <a:pPr algn="ctr"/>
            <a:endParaRPr lang="en-US" sz="2000" dirty="0">
              <a:solidFill>
                <a:schemeClr val="tx1"/>
              </a:solidFill>
            </a:endParaRPr>
          </a:p>
          <a:p>
            <a:pPr algn="ctr"/>
            <a:r>
              <a:rPr lang="en-US" sz="2000" dirty="0">
                <a:solidFill>
                  <a:schemeClr val="tx1"/>
                </a:solidFill>
              </a:rPr>
              <a:t>Specialized integrators (function manipulation)</a:t>
            </a:r>
          </a:p>
          <a:p>
            <a:pPr algn="ctr"/>
            <a:endParaRPr lang="en-US" sz="2000" b="1" dirty="0">
              <a:solidFill>
                <a:schemeClr val="tx1"/>
              </a:solidFill>
            </a:endParaRPr>
          </a:p>
          <a:p>
            <a:pPr algn="ctr"/>
            <a:r>
              <a:rPr lang="en-US" sz="2000" dirty="0">
                <a:solidFill>
                  <a:schemeClr val="tx1"/>
                </a:solidFill>
              </a:rPr>
              <a:t>Automatic "completion" of  dynamics with </a:t>
            </a:r>
            <a:r>
              <a:rPr lang="en-US" sz="2000" dirty="0" err="1">
                <a:solidFill>
                  <a:schemeClr val="tx1"/>
                </a:solidFill>
              </a:rPr>
              <a:t>ForwardDiff</a:t>
            </a:r>
            <a:endParaRPr lang="en-US" sz="2000" dirty="0">
              <a:solidFill>
                <a:schemeClr val="tx1"/>
              </a:solidFill>
            </a:endParaRPr>
          </a:p>
          <a:p>
            <a:pPr algn="ctr"/>
            <a:endParaRPr lang="en-US" sz="2000" dirty="0">
              <a:solidFill>
                <a:schemeClr val="tx1"/>
              </a:solidFill>
            </a:endParaRPr>
          </a:p>
          <a:p>
            <a:pPr algn="ctr"/>
            <a:r>
              <a:rPr lang="en-US" sz="2000" dirty="0">
                <a:solidFill>
                  <a:schemeClr val="tx1"/>
                </a:solidFill>
              </a:rPr>
              <a:t>Delay coordinates reconstruction </a:t>
            </a:r>
            <a:endParaRPr lang="aa-ET" sz="2000" b="1" dirty="0">
              <a:solidFill>
                <a:schemeClr val="tx1"/>
              </a:solidFill>
            </a:endParaRPr>
          </a:p>
        </p:txBody>
      </p:sp>
      <p:sp>
        <p:nvSpPr>
          <p:cNvPr id="16" name="Rectangle 15">
            <a:extLst>
              <a:ext uri="{FF2B5EF4-FFF2-40B4-BE49-F238E27FC236}">
                <a16:creationId xmlns="" xmlns:a16="http://schemas.microsoft.com/office/drawing/2014/main" id="{4B712042-7BE7-4FF7-879B-623068BB090B}"/>
              </a:ext>
            </a:extLst>
          </p:cNvPr>
          <p:cNvSpPr/>
          <p:nvPr/>
        </p:nvSpPr>
        <p:spPr>
          <a:xfrm>
            <a:off x="4415790" y="2042779"/>
            <a:ext cx="3360420" cy="4281822"/>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Orbit diagrams, Poincaré surfaces of section</a:t>
            </a:r>
          </a:p>
          <a:p>
            <a:pPr algn="ctr"/>
            <a:endParaRPr lang="en-US" sz="2000" dirty="0">
              <a:solidFill>
                <a:schemeClr val="tx1"/>
              </a:solidFill>
            </a:endParaRPr>
          </a:p>
          <a:p>
            <a:pPr algn="ctr"/>
            <a:r>
              <a:rPr lang="en-US" sz="2000" dirty="0" err="1">
                <a:solidFill>
                  <a:schemeClr val="tx1"/>
                </a:solidFill>
              </a:rPr>
              <a:t>Lyapunov</a:t>
            </a:r>
            <a:r>
              <a:rPr lang="en-US" sz="2000" dirty="0">
                <a:solidFill>
                  <a:schemeClr val="tx1"/>
                </a:solidFill>
              </a:rPr>
              <a:t> exponents</a:t>
            </a:r>
          </a:p>
          <a:p>
            <a:pPr algn="ctr"/>
            <a:endParaRPr lang="en-US" sz="2000" dirty="0">
              <a:solidFill>
                <a:schemeClr val="tx1"/>
              </a:solidFill>
            </a:endParaRPr>
          </a:p>
          <a:p>
            <a:pPr algn="ctr"/>
            <a:r>
              <a:rPr lang="en-US" sz="2000" dirty="0">
                <a:solidFill>
                  <a:schemeClr val="tx1"/>
                </a:solidFill>
              </a:rPr>
              <a:t>Attractor dimensions</a:t>
            </a:r>
          </a:p>
          <a:p>
            <a:pPr algn="ctr"/>
            <a:endParaRPr lang="en-US" sz="2000" dirty="0">
              <a:solidFill>
                <a:schemeClr val="tx1"/>
              </a:solidFill>
            </a:endParaRPr>
          </a:p>
          <a:p>
            <a:pPr algn="ctr"/>
            <a:r>
              <a:rPr lang="en-US" sz="2000" dirty="0">
                <a:solidFill>
                  <a:schemeClr val="tx1"/>
                </a:solidFill>
              </a:rPr>
              <a:t>Distinguishing chaos</a:t>
            </a:r>
          </a:p>
          <a:p>
            <a:pPr algn="ctr"/>
            <a:endParaRPr lang="en-US" sz="2000" dirty="0">
              <a:solidFill>
                <a:schemeClr val="tx1"/>
              </a:solidFill>
            </a:endParaRPr>
          </a:p>
          <a:p>
            <a:pPr algn="ctr"/>
            <a:r>
              <a:rPr lang="en-US" sz="2000" dirty="0">
                <a:solidFill>
                  <a:schemeClr val="tx1"/>
                </a:solidFill>
              </a:rPr>
              <a:t>Fixed points of maps</a:t>
            </a:r>
          </a:p>
          <a:p>
            <a:pPr algn="ctr"/>
            <a:endParaRPr lang="en-US" sz="2000" dirty="0">
              <a:solidFill>
                <a:schemeClr val="tx1"/>
              </a:solidFill>
            </a:endParaRPr>
          </a:p>
          <a:p>
            <a:pPr algn="ctr"/>
            <a:r>
              <a:rPr lang="en-US" sz="2000" dirty="0">
                <a:solidFill>
                  <a:schemeClr val="tx1"/>
                </a:solidFill>
              </a:rPr>
              <a:t>Estimating reconstruction parameters</a:t>
            </a:r>
            <a:endParaRPr lang="aa-ET" sz="2000" dirty="0">
              <a:solidFill>
                <a:schemeClr val="tx1"/>
              </a:solidFill>
            </a:endParaRPr>
          </a:p>
        </p:txBody>
      </p:sp>
      <p:sp>
        <p:nvSpPr>
          <p:cNvPr id="17" name="Rectangle 16">
            <a:extLst>
              <a:ext uri="{FF2B5EF4-FFF2-40B4-BE49-F238E27FC236}">
                <a16:creationId xmlns="" xmlns:a16="http://schemas.microsoft.com/office/drawing/2014/main" id="{4A9AF24A-244F-4558-BA60-F740CB4D697B}"/>
              </a:ext>
            </a:extLst>
          </p:cNvPr>
          <p:cNvSpPr/>
          <p:nvPr/>
        </p:nvSpPr>
        <p:spPr>
          <a:xfrm>
            <a:off x="7993380" y="2042778"/>
            <a:ext cx="3360420" cy="4281821"/>
          </a:xfrm>
          <a:prstGeom prst="rect">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Predicting the future of a timeseries using local modelling</a:t>
            </a:r>
          </a:p>
          <a:p>
            <a:pPr algn="ctr"/>
            <a:endParaRPr lang="en-US" sz="2000" dirty="0">
              <a:solidFill>
                <a:schemeClr val="tx1"/>
              </a:solidFill>
            </a:endParaRPr>
          </a:p>
          <a:p>
            <a:pPr algn="ctr"/>
            <a:r>
              <a:rPr lang="en-US" sz="2000" dirty="0" err="1">
                <a:solidFill>
                  <a:schemeClr val="tx1"/>
                </a:solidFill>
              </a:rPr>
              <a:t>Spatio</a:t>
            </a:r>
            <a:r>
              <a:rPr lang="en-US" sz="2000" dirty="0">
                <a:solidFill>
                  <a:schemeClr val="tx1"/>
                </a:solidFill>
              </a:rPr>
              <a:t>-temporal timeseries prediction &amp; </a:t>
            </a:r>
            <a:br>
              <a:rPr lang="en-US" sz="2000" dirty="0">
                <a:solidFill>
                  <a:schemeClr val="tx1"/>
                </a:solidFill>
              </a:rPr>
            </a:br>
            <a:r>
              <a:rPr lang="en-US" sz="2000" dirty="0">
                <a:solidFill>
                  <a:schemeClr val="tx1"/>
                </a:solidFill>
              </a:rPr>
              <a:t>cross-prediction</a:t>
            </a:r>
          </a:p>
        </p:txBody>
      </p:sp>
      <p:grpSp>
        <p:nvGrpSpPr>
          <p:cNvPr id="10" name="Group 9">
            <a:extLst>
              <a:ext uri="{FF2B5EF4-FFF2-40B4-BE49-F238E27FC236}">
                <a16:creationId xmlns="" xmlns:a16="http://schemas.microsoft.com/office/drawing/2014/main" id="{F6662AD5-3775-4CE6-BD59-718C23F0201A}"/>
              </a:ext>
            </a:extLst>
          </p:cNvPr>
          <p:cNvGrpSpPr/>
          <p:nvPr/>
        </p:nvGrpSpPr>
        <p:grpSpPr>
          <a:xfrm>
            <a:off x="1822911" y="1225145"/>
            <a:ext cx="9032238" cy="4890132"/>
            <a:chOff x="1756915" y="1206818"/>
            <a:chExt cx="9705470" cy="5254625"/>
          </a:xfrm>
        </p:grpSpPr>
        <p:sp>
          <p:nvSpPr>
            <p:cNvPr id="6" name="Explosion: 14 Points 5">
              <a:extLst>
                <a:ext uri="{FF2B5EF4-FFF2-40B4-BE49-F238E27FC236}">
                  <a16:creationId xmlns="" xmlns:a16="http://schemas.microsoft.com/office/drawing/2014/main" id="{0D970E29-8FCA-4BA5-83D1-43FD94853C3F}"/>
                </a:ext>
              </a:extLst>
            </p:cNvPr>
            <p:cNvSpPr/>
            <p:nvPr/>
          </p:nvSpPr>
          <p:spPr>
            <a:xfrm>
              <a:off x="1756915" y="1206818"/>
              <a:ext cx="9705470" cy="5254625"/>
            </a:xfrm>
            <a:prstGeom prst="irregularSeal2">
              <a:avLst/>
            </a:prstGeom>
            <a:ln w="34925"/>
            <a:effectLst>
              <a:outerShdw blurRad="546100" dir="3720000" sx="104000" sy="104000" algn="tr" rotWithShape="0">
                <a:prstClr val="black">
                  <a:alpha val="9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aa-ET" dirty="0"/>
            </a:p>
          </p:txBody>
        </p:sp>
        <p:pic>
          <p:nvPicPr>
            <p:cNvPr id="5" name="Picture 4">
              <a:extLst>
                <a:ext uri="{FF2B5EF4-FFF2-40B4-BE49-F238E27FC236}">
                  <a16:creationId xmlns="" xmlns:a16="http://schemas.microsoft.com/office/drawing/2014/main" id="{CC59CFF6-B3C8-47EE-96F3-FAC3B72025F7}"/>
                </a:ext>
              </a:extLst>
            </p:cNvPr>
            <p:cNvPicPr>
              <a:picLocks noChangeAspect="1"/>
            </p:cNvPicPr>
            <p:nvPr/>
          </p:nvPicPr>
          <p:blipFill rotWithShape="1">
            <a:blip r:embed="rId3">
              <a:extLst>
                <a:ext uri="{28A0092B-C50C-407E-A947-70E740481C1C}">
                  <a14:useLocalDpi xmlns:a14="http://schemas.microsoft.com/office/drawing/2010/main" val="0"/>
                </a:ext>
              </a:extLst>
            </a:blip>
            <a:srcRect l="15061" t="8498"/>
            <a:stretch/>
          </p:blipFill>
          <p:spPr>
            <a:xfrm rot="20597899">
              <a:off x="3882977" y="3417355"/>
              <a:ext cx="1618083" cy="1743110"/>
            </a:xfrm>
            <a:prstGeom prst="rect">
              <a:avLst/>
            </a:prstGeom>
          </p:spPr>
        </p:pic>
        <p:sp>
          <p:nvSpPr>
            <p:cNvPr id="9" name="TextBox 8">
              <a:extLst>
                <a:ext uri="{FF2B5EF4-FFF2-40B4-BE49-F238E27FC236}">
                  <a16:creationId xmlns="" xmlns:a16="http://schemas.microsoft.com/office/drawing/2014/main" id="{7B8C82FD-9E4B-445D-8209-7700F77A1B22}"/>
                </a:ext>
              </a:extLst>
            </p:cNvPr>
            <p:cNvSpPr txBox="1"/>
            <p:nvPr/>
          </p:nvSpPr>
          <p:spPr>
            <a:xfrm rot="20700000">
              <a:off x="5196787" y="2931646"/>
              <a:ext cx="3625390" cy="2083518"/>
            </a:xfrm>
            <a:prstGeom prst="rect">
              <a:avLst/>
            </a:prstGeom>
            <a:noFill/>
          </p:spPr>
          <p:txBody>
            <a:bodyPr wrap="square" rtlCol="0">
              <a:spAutoFit/>
            </a:bodyPr>
            <a:lstStyle/>
            <a:p>
              <a:r>
                <a:rPr lang="en-US" sz="2400" b="1" dirty="0"/>
                <a:t>Winner of the </a:t>
              </a:r>
              <a:r>
                <a:rPr lang="en-US" sz="2400" b="1" dirty="0" smtClean="0"/>
                <a:t>SIAM </a:t>
              </a:r>
              <a:r>
                <a:rPr lang="en-US" sz="2400" b="1" dirty="0" err="1" smtClean="0"/>
                <a:t>DSWeb</a:t>
              </a:r>
              <a:r>
                <a:rPr lang="en-US" sz="2400" b="1" dirty="0" smtClean="0"/>
                <a:t> Software </a:t>
              </a:r>
              <a:r>
                <a:rPr lang="en-US" sz="2400" b="1" dirty="0"/>
                <a:t>Contest</a:t>
              </a:r>
            </a:p>
            <a:p>
              <a:r>
                <a:rPr lang="en-US" sz="2400" dirty="0" smtClean="0"/>
                <a:t>category</a:t>
              </a:r>
              <a:r>
                <a:rPr lang="en-US" sz="2400" dirty="0"/>
                <a:t>: grad student</a:t>
              </a:r>
            </a:p>
            <a:p>
              <a:endParaRPr lang="aa-ET" sz="2400" dirty="0"/>
            </a:p>
          </p:txBody>
        </p:sp>
      </p:grpSp>
    </p:spTree>
    <p:extLst>
      <p:ext uri="{BB962C8B-B14F-4D97-AF65-F5344CB8AC3E}">
        <p14:creationId xmlns:p14="http://schemas.microsoft.com/office/powerpoint/2010/main" val="3928994150"/>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nim">
            <a:hlinkClick r:id="" action="ppaction://media"/>
            <a:extLst>
              <a:ext uri="{FF2B5EF4-FFF2-40B4-BE49-F238E27FC236}">
                <a16:creationId xmlns="" xmlns:a16="http://schemas.microsoft.com/office/drawing/2014/main" id="{4732F8EA-C08B-4FEA-B49B-23D942AE246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61496" y="2039654"/>
            <a:ext cx="5594667" cy="4475733"/>
          </a:xfrm>
          <a:prstGeom prst="rect">
            <a:avLst/>
          </a:prstGeom>
        </p:spPr>
      </p:pic>
      <p:sp>
        <p:nvSpPr>
          <p:cNvPr id="5" name="Title 4"/>
          <p:cNvSpPr>
            <a:spLocks noGrp="1"/>
          </p:cNvSpPr>
          <p:nvPr>
            <p:ph type="title"/>
          </p:nvPr>
        </p:nvSpPr>
        <p:spPr/>
        <p:txBody>
          <a:bodyPr/>
          <a:lstStyle/>
          <a:p>
            <a:r>
              <a:rPr lang="en-US" dirty="0"/>
              <a:t>Crash-course: Dynamical Systems</a:t>
            </a:r>
            <a:endParaRPr lang="de-DE" dirty="0"/>
          </a:p>
        </p:txBody>
      </p:sp>
      <p:sp>
        <p:nvSpPr>
          <p:cNvPr id="6" name="Text Placeholder 5"/>
          <p:cNvSpPr>
            <a:spLocks noGrp="1"/>
          </p:cNvSpPr>
          <p:nvPr>
            <p:ph type="body" sz="quarter" idx="13"/>
          </p:nvPr>
        </p:nvSpPr>
        <p:spPr/>
        <p:txBody>
          <a:bodyPr/>
          <a:lstStyle/>
          <a:p>
            <a:r>
              <a:rPr lang="en-US" dirty="0"/>
              <a:t>A dynamical system is a rule of how quantities evolve </a:t>
            </a:r>
            <a:r>
              <a:rPr lang="en-US" i="1" dirty="0"/>
              <a:t>and</a:t>
            </a:r>
            <a:r>
              <a:rPr lang="en-US" dirty="0"/>
              <a:t> a state to be evolved</a:t>
            </a:r>
          </a:p>
          <a:p>
            <a:pPr lvl="1"/>
            <a:r>
              <a:rPr lang="en-US" dirty="0"/>
              <a:t>Map: 				or  ODE:</a:t>
            </a:r>
          </a:p>
          <a:p>
            <a:pPr lvl="1"/>
            <a:endParaRPr lang="en-US" dirty="0"/>
          </a:p>
          <a:p>
            <a:pPr marL="457200" lvl="1" indent="0">
              <a:buNone/>
            </a:pPr>
            <a:endParaRPr lang="en-US" dirty="0"/>
          </a:p>
        </p:txBody>
      </p:sp>
      <p:sp>
        <p:nvSpPr>
          <p:cNvPr id="3" name="Date Placeholder 2"/>
          <p:cNvSpPr>
            <a:spLocks noGrp="1"/>
          </p:cNvSpPr>
          <p:nvPr>
            <p:ph type="dt" sz="half" idx="10"/>
          </p:nvPr>
        </p:nvSpPr>
        <p:spPr/>
        <p:txBody>
          <a:bodyPr/>
          <a:lstStyle/>
          <a:p>
            <a:fld id="{2159D4A9-28EF-4AAB-A0C2-EB774508C599}" type="datetime3">
              <a:rPr lang="de-DE" smtClean="0"/>
              <a:t>08/08/18</a:t>
            </a:fld>
            <a:endParaRPr lang="aa-ET" dirty="0"/>
          </a:p>
        </p:txBody>
      </p:sp>
      <p:sp>
        <p:nvSpPr>
          <p:cNvPr id="4" name="Footer Placeholder 3"/>
          <p:cNvSpPr>
            <a:spLocks noGrp="1"/>
          </p:cNvSpPr>
          <p:nvPr>
            <p:ph type="ftr" sz="quarter" idx="11"/>
          </p:nvPr>
        </p:nvSpPr>
        <p:spPr/>
        <p:txBody>
          <a:bodyPr/>
          <a:lstStyle/>
          <a:p>
            <a:r>
              <a:rPr lang="en-US" smtClean="0"/>
              <a:t>George Datseris, MPIDS (Göttingen)</a:t>
            </a:r>
            <a:endParaRPr lang="aa-ET" dirty="0"/>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1675" y="1755457"/>
            <a:ext cx="2295421" cy="667703"/>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94133" y="1740217"/>
            <a:ext cx="1804987" cy="1265891"/>
          </a:xfrm>
          <a:prstGeom prst="rect">
            <a:avLst/>
          </a:prstGeom>
        </p:spPr>
      </p:pic>
      <p:pic>
        <p:nvPicPr>
          <p:cNvPr id="9" name="hanim">
            <a:hlinkClick r:id="" action="ppaction://media"/>
            <a:extLst>
              <a:ext uri="{FF2B5EF4-FFF2-40B4-BE49-F238E27FC236}">
                <a16:creationId xmlns="" xmlns:a16="http://schemas.microsoft.com/office/drawing/2014/main" id="{F8DF7C45-2E16-444A-A299-A8F29B851E6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37619" y="2735119"/>
            <a:ext cx="4592995" cy="3674396"/>
          </a:xfrm>
          <a:prstGeom prst="rect">
            <a:avLst/>
          </a:prstGeom>
        </p:spPr>
      </p:pic>
    </p:spTree>
    <p:extLst>
      <p:ext uri="{BB962C8B-B14F-4D97-AF65-F5344CB8AC3E}">
        <p14:creationId xmlns:p14="http://schemas.microsoft.com/office/powerpoint/2010/main" val="4101221376"/>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mediacall" presetSubtype="0" fill="hold" nodeType="withEffect">
                                  <p:stCondLst>
                                    <p:cond delay="0"/>
                                  </p:stCondLst>
                                  <p:childTnLst>
                                    <p:cmd type="call" cmd="playFrom(0.0)">
                                      <p:cBhvr>
                                        <p:cTn id="9" dur="49667" fill="hold"/>
                                        <p:tgtEl>
                                          <p:spTgt spid="9"/>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 presetClass="mediacall" presetSubtype="0" fill="hold" nodeType="withEffect">
                                  <p:stCondLst>
                                    <p:cond delay="0"/>
                                  </p:stCondLst>
                                  <p:childTnLst>
                                    <p:cmd type="call" cmd="playFrom(0.0)">
                                      <p:cBhvr>
                                        <p:cTn id="16" dur="2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video>
              <p:cMediaNode vol="80000">
                <p:cTn id="18" fill="hold" display="0">
                  <p:stCondLst>
                    <p:cond delay="indefinite"/>
                  </p:stCondLst>
                </p:cTn>
                <p:tgtEl>
                  <p:spTgt spid="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454B68-4EFC-4B1C-88F3-8E973106E8EE}"/>
              </a:ext>
            </a:extLst>
          </p:cNvPr>
          <p:cNvSpPr>
            <a:spLocks noGrp="1"/>
          </p:cNvSpPr>
          <p:nvPr>
            <p:ph type="title"/>
          </p:nvPr>
        </p:nvSpPr>
        <p:spPr/>
        <p:txBody>
          <a:bodyPr/>
          <a:lstStyle/>
          <a:p>
            <a:r>
              <a:rPr lang="en-US" dirty="0"/>
              <a:t>Crash-course: Lyapunov Exponents</a:t>
            </a:r>
            <a:endParaRPr lang="aa-ET"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 xmlns:a16="http://schemas.microsoft.com/office/drawing/2014/main" id="{988794FB-3635-45EA-A098-6F627593F9E6}"/>
                  </a:ext>
                </a:extLst>
              </p:cNvPr>
              <p:cNvSpPr>
                <a:spLocks noGrp="1"/>
              </p:cNvSpPr>
              <p:nvPr>
                <p:ph type="body" sz="quarter" idx="13"/>
              </p:nvPr>
            </p:nvSpPr>
            <p:spPr>
              <a:xfrm>
                <a:off x="427133" y="1192213"/>
                <a:ext cx="11358466" cy="5529262"/>
              </a:xfrm>
            </p:spPr>
            <p:txBody>
              <a:bodyPr>
                <a:normAutofit/>
              </a:bodyPr>
              <a:lstStyle/>
              <a:p>
                <a:r>
                  <a:rPr lang="en-US" dirty="0"/>
                  <a:t>Simple measures of </a:t>
                </a:r>
                <a:r>
                  <a:rPr lang="en-US" b="1" dirty="0">
                    <a:solidFill>
                      <a:schemeClr val="tx2"/>
                    </a:solidFill>
                  </a:rPr>
                  <a:t>how fast </a:t>
                </a:r>
                <a:r>
                  <a:rPr lang="en-US" dirty="0"/>
                  <a:t>initially nearby states </a:t>
                </a:r>
                <a:r>
                  <a:rPr lang="en-US" b="1" dirty="0">
                    <a:solidFill>
                      <a:schemeClr val="tx2"/>
                    </a:solidFill>
                  </a:rPr>
                  <a:t>separate</a:t>
                </a:r>
              </a:p>
              <a:p>
                <a:pPr marL="457200" indent="-457200">
                  <a:buFont typeface="+mj-lt"/>
                  <a:buAutoNum type="arabicPeriod"/>
                </a:pPr>
                <a:r>
                  <a:rPr lang="en-US" sz="2200" dirty="0"/>
                  <a:t>Initialize integrator for system and  </a:t>
                </a:r>
                <a:r>
                  <a:rPr lang="en-US" sz="2200" dirty="0">
                    <a:latin typeface="Cambria Math" panose="02040503050406030204" pitchFamily="18" charset="0"/>
                  </a:rPr>
                  <a:t>𝑘</a:t>
                </a:r>
                <a:r>
                  <a:rPr lang="en-US" sz="2200" dirty="0"/>
                  <a:t>  deviation vectors</a:t>
                </a:r>
              </a:p>
              <a:p>
                <a:pPr marL="457200" indent="-457200">
                  <a:buFont typeface="+mj-lt"/>
                  <a:buAutoNum type="arabicPeriod"/>
                </a:pPr>
                <a:r>
                  <a:rPr lang="en-US" sz="2200" dirty="0"/>
                  <a:t>Time-step:</a:t>
                </a:r>
              </a:p>
              <a:p>
                <a:pPr lvl="1"/>
                <a:r>
                  <a:rPr lang="en-US" dirty="0"/>
                  <a:t>Evolve the dynamical system and the </a:t>
                </a:r>
                <a:r>
                  <a:rPr lang="en-US" dirty="0">
                    <a:latin typeface="Cambria Math" panose="02040503050406030204" pitchFamily="18" charset="0"/>
                  </a:rPr>
                  <a:t>𝑘</a:t>
                </a:r>
                <a:r>
                  <a:rPr lang="en-US" dirty="0"/>
                  <a:t> vectors </a:t>
                </a:r>
                <a:r>
                  <a:rPr lang="en-US" b="1" dirty="0"/>
                  <a:t>simultaneously </a:t>
                </a:r>
                <a:r>
                  <a:rPr lang="en-US" dirty="0"/>
                  <a:t>for </a:t>
                </a:r>
                <a:r>
                  <a:rPr lang="el-GR" dirty="0">
                    <a:latin typeface="Cambria Math" panose="02040503050406030204" pitchFamily="18" charset="0"/>
                  </a:rPr>
                  <a:t>Δ</a:t>
                </a:r>
                <a:r>
                  <a:rPr lang="en-US" dirty="0">
                    <a:latin typeface="Cambria Math" panose="02040503050406030204" pitchFamily="18" charset="0"/>
                  </a:rPr>
                  <a:t>𝑡</a:t>
                </a:r>
                <a:endParaRPr lang="en-US" b="1" dirty="0"/>
              </a:p>
              <a:p>
                <a:pPr lvl="1"/>
                <a:r>
                  <a:rPr lang="en-US" dirty="0"/>
                  <a:t>Perform </a:t>
                </a:r>
                <a:r>
                  <a:rPr lang="en-US" dirty="0">
                    <a:latin typeface="Cambria Math" panose="02040503050406030204" pitchFamily="18" charset="0"/>
                  </a:rPr>
                  <a:t>𝑄𝑅</a:t>
                </a:r>
                <a:r>
                  <a:rPr lang="en-US" dirty="0"/>
                  <a:t>-decomposition on the matrix </a:t>
                </a:r>
                <a:br>
                  <a:rPr lang="en-US" dirty="0"/>
                </a:br>
                <a:r>
                  <a:rPr lang="en-US" dirty="0"/>
                  <a:t>with columns the </a:t>
                </a:r>
                <a:r>
                  <a:rPr lang="en-US" dirty="0">
                    <a:latin typeface="Cambria Math" panose="02040503050406030204" pitchFamily="18" charset="0"/>
                  </a:rPr>
                  <a:t>𝑘</a:t>
                </a:r>
                <a:r>
                  <a:rPr lang="en-US" dirty="0"/>
                  <a:t> deviation vectors</a:t>
                </a:r>
              </a:p>
              <a:p>
                <a:pPr lvl="1"/>
                <a:r>
                  <a:rPr lang="en-US" dirty="0"/>
                  <a:t>Set  </a:t>
                </a:r>
                <a14:m>
                  <m:oMath xmlns:m="http://schemas.openxmlformats.org/officeDocument/2006/math">
                    <m:sSub>
                      <m:sSubPr>
                        <m:ctrlPr>
                          <a:rPr lang="el-GR" i="1" dirty="0" smtClean="0">
                            <a:latin typeface="Cambria Math" panose="02040503050406030204" pitchFamily="18" charset="0"/>
                          </a:rPr>
                        </m:ctrlPr>
                      </m:sSubPr>
                      <m:e>
                        <m:r>
                          <a:rPr lang="el-GR" i="1" dirty="0" smtClean="0">
                            <a:latin typeface="Cambria Math" panose="02040503050406030204" pitchFamily="18" charset="0"/>
                          </a:rPr>
                          <m:t>𝜆</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r>
                      <a:rPr lang="en-US" i="1" dirty="0" smtClean="0">
                        <a:latin typeface="Cambria Math" panose="02040503050406030204" pitchFamily="18" charset="0"/>
                      </a:rPr>
                      <m:t>=</m:t>
                    </m:r>
                    <m:r>
                      <m:rPr>
                        <m:sty m:val="p"/>
                      </m:rPr>
                      <a:rPr lang="en-US" i="1" dirty="0" smtClean="0">
                        <a:latin typeface="Cambria Math" panose="02040503050406030204" pitchFamily="18" charset="0"/>
                      </a:rPr>
                      <m:t>ln</m:t>
                    </m:r>
                    <m:r>
                      <a:rPr lang="en-US" b="0" i="1" dirty="0" smtClean="0">
                        <a:latin typeface="Cambria Math" panose="02040503050406030204" pitchFamily="18" charset="0"/>
                      </a:rPr>
                      <m:t>|</m:t>
                    </m:r>
                    <m:r>
                      <a:rPr lang="en-US" b="0" i="1" dirty="0" smtClean="0">
                        <a:latin typeface="Cambria Math" panose="02040503050406030204" pitchFamily="18" charset="0"/>
                      </a:rPr>
                      <m:t>𝑅</m:t>
                    </m:r>
                    <m:r>
                      <a:rPr lang="en-US" b="0" i="1" dirty="0" smtClean="0">
                        <a:latin typeface="Cambria Math" panose="02040503050406030204" pitchFamily="18" charset="0"/>
                      </a:rPr>
                      <m:t>[</m:t>
                    </m:r>
                    <m:r>
                      <a:rPr lang="en-US" i="1" dirty="0" smtClean="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 </m:t>
                    </m:r>
                  </m:oMath>
                </a14:m>
                <a:r>
                  <a:rPr lang="en-US" dirty="0"/>
                  <a:t> for all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r>
                      <a:rPr lang="en-US" i="1" dirty="0" smtClean="0">
                        <a:latin typeface="Cambria Math" panose="02040503050406030204" pitchFamily="18" charset="0"/>
                      </a:rPr>
                      <m:t>𝑘</m:t>
                    </m:r>
                  </m:oMath>
                </a14:m>
                <a:endParaRPr lang="en-US" dirty="0"/>
              </a:p>
              <a:p>
                <a:pPr lvl="1"/>
                <a:r>
                  <a:rPr lang="en-US" dirty="0"/>
                  <a:t>Replace each of the </a:t>
                </a:r>
                <a:r>
                  <a:rPr lang="en-US" dirty="0">
                    <a:latin typeface="Cambria Math" panose="02040503050406030204" pitchFamily="18" charset="0"/>
                  </a:rPr>
                  <a:t>𝑘</a:t>
                </a:r>
                <a:r>
                  <a:rPr lang="en-US" dirty="0"/>
                  <a:t> vectors with the columns of </a:t>
                </a:r>
                <a:r>
                  <a:rPr lang="en-US" dirty="0">
                    <a:latin typeface="Cambria Math" panose="02040503050406030204" pitchFamily="18" charset="0"/>
                  </a:rPr>
                  <a:t>𝑄</a:t>
                </a:r>
                <a:endParaRPr lang="en-US" dirty="0"/>
              </a:p>
              <a:p>
                <a:pPr marL="457200" indent="-457200">
                  <a:buFont typeface="+mj-lt"/>
                  <a:buAutoNum type="arabicPeriod"/>
                </a:pPr>
                <a:r>
                  <a:rPr lang="en-US" sz="2200" dirty="0"/>
                  <a:t>Repeat step 2. for </a:t>
                </a:r>
                <a:r>
                  <a:rPr lang="en-US" sz="2200" dirty="0">
                    <a:latin typeface="Cambria Math" panose="02040503050406030204" pitchFamily="18" charset="0"/>
                  </a:rPr>
                  <a:t>𝑁</a:t>
                </a:r>
                <a:r>
                  <a:rPr lang="en-US" sz="2200" dirty="0"/>
                  <a:t> times</a:t>
                </a:r>
              </a:p>
              <a:p>
                <a:pPr marL="457200" indent="-457200">
                  <a:buFont typeface="+mj-lt"/>
                  <a:buAutoNum type="arabicPeriod"/>
                </a:pPr>
                <a:r>
                  <a:rPr lang="en-US" sz="2200" dirty="0"/>
                  <a:t>Divide with the timespan:  </a:t>
                </a:r>
                <a14:m>
                  <m:oMath xmlns:m="http://schemas.openxmlformats.org/officeDocument/2006/math">
                    <m:sSub>
                      <m:sSubPr>
                        <m:ctrlPr>
                          <a:rPr lang="en-US" sz="2200" i="1">
                            <a:latin typeface="Cambria Math" panose="02040503050406030204" pitchFamily="18" charset="0"/>
                          </a:rPr>
                        </m:ctrlPr>
                      </m:sSubPr>
                      <m:e>
                        <m:r>
                          <a:rPr lang="el-GR" sz="2200" i="1">
                            <a:latin typeface="Cambria Math" panose="02040503050406030204" pitchFamily="18" charset="0"/>
                          </a:rPr>
                          <m:t>𝜆</m:t>
                        </m:r>
                      </m:e>
                      <m:sub>
                        <m:r>
                          <a:rPr lang="en-US" sz="2200" i="1">
                            <a:latin typeface="Cambria Math" panose="02040503050406030204" pitchFamily="18" charset="0"/>
                          </a:rPr>
                          <m:t>𝑘</m:t>
                        </m:r>
                      </m:sub>
                    </m:sSub>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r>
                          <m:rPr>
                            <m:sty m:val="p"/>
                          </m:rPr>
                          <a:rPr lang="el-GR" sz="2200">
                            <a:latin typeface="Cambria Math" panose="02040503050406030204" pitchFamily="18" charset="0"/>
                          </a:rPr>
                          <m:t>Δ</m:t>
                        </m:r>
                        <m:r>
                          <m:rPr>
                            <m:sty m:val="p"/>
                          </m:rPr>
                          <a:rPr lang="en-US" sz="2200">
                            <a:latin typeface="Cambria Math" panose="02040503050406030204" pitchFamily="18" charset="0"/>
                          </a:rPr>
                          <m:t>t</m:t>
                        </m:r>
                      </m:den>
                    </m:f>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𝑘</m:t>
                        </m:r>
                      </m:sub>
                    </m:sSub>
                  </m:oMath>
                </a14:m>
                <a:endParaRPr lang="en-US" dirty="0"/>
              </a:p>
            </p:txBody>
          </p:sp>
        </mc:Choice>
        <mc:Fallback xmlns="">
          <p:sp>
            <p:nvSpPr>
              <p:cNvPr id="4" name="Text Placeholder 3">
                <a:extLst>
                  <a:ext uri="{FF2B5EF4-FFF2-40B4-BE49-F238E27FC236}">
                    <a16:creationId xmlns="" xmlns:a16="http://schemas.microsoft.com/office/drawing/2014/main" xmlns:a14="http://schemas.microsoft.com/office/drawing/2010/main" id="{988794FB-3635-45EA-A098-6F627593F9E6}"/>
                  </a:ext>
                </a:extLst>
              </p:cNvPr>
              <p:cNvSpPr>
                <a:spLocks noGrp="1" noRot="1" noChangeAspect="1" noMove="1" noResize="1" noEditPoints="1" noAdjustHandles="1" noChangeArrowheads="1" noChangeShapeType="1" noTextEdit="1"/>
              </p:cNvSpPr>
              <p:nvPr>
                <p:ph type="body" sz="quarter" idx="13"/>
              </p:nvPr>
            </p:nvSpPr>
            <p:spPr>
              <a:xfrm>
                <a:off x="427133" y="1192213"/>
                <a:ext cx="11358466" cy="5529262"/>
              </a:xfrm>
              <a:blipFill rotWithShape="0">
                <a:blip r:embed="rId5"/>
                <a:stretch>
                  <a:fillRect l="-429" t="-1544"/>
                </a:stretch>
              </a:blipFill>
            </p:spPr>
            <p:txBody>
              <a:bodyPr/>
              <a:lstStyle/>
              <a:p>
                <a:r>
                  <a:rPr lang="de-DE">
                    <a:noFill/>
                  </a:rPr>
                  <a:t> </a:t>
                </a:r>
              </a:p>
            </p:txBody>
          </p:sp>
        </mc:Fallback>
      </mc:AlternateContent>
      <p:sp>
        <p:nvSpPr>
          <p:cNvPr id="5" name="Date Placeholder 4">
            <a:extLst>
              <a:ext uri="{FF2B5EF4-FFF2-40B4-BE49-F238E27FC236}">
                <a16:creationId xmlns="" xmlns:a16="http://schemas.microsoft.com/office/drawing/2014/main" id="{57D1E977-9255-4237-8154-9EAF3227622C}"/>
              </a:ext>
            </a:extLst>
          </p:cNvPr>
          <p:cNvSpPr>
            <a:spLocks noGrp="1"/>
          </p:cNvSpPr>
          <p:nvPr>
            <p:ph type="dt" sz="half" idx="10"/>
          </p:nvPr>
        </p:nvSpPr>
        <p:spPr/>
        <p:txBody>
          <a:bodyPr/>
          <a:lstStyle/>
          <a:p>
            <a:fld id="{306272C1-5917-4B53-BC68-38BB28C795DD}" type="datetime3">
              <a:rPr lang="de-DE" smtClean="0"/>
              <a:t>08/08/18</a:t>
            </a:fld>
            <a:endParaRPr lang="aa-ET" dirty="0"/>
          </a:p>
        </p:txBody>
      </p:sp>
      <p:sp>
        <p:nvSpPr>
          <p:cNvPr id="6" name="Footer Placeholder 5">
            <a:extLst>
              <a:ext uri="{FF2B5EF4-FFF2-40B4-BE49-F238E27FC236}">
                <a16:creationId xmlns="" xmlns:a16="http://schemas.microsoft.com/office/drawing/2014/main" id="{57F42564-3AF6-40F9-967B-56369BF6BC7B}"/>
              </a:ext>
            </a:extLst>
          </p:cNvPr>
          <p:cNvSpPr>
            <a:spLocks noGrp="1"/>
          </p:cNvSpPr>
          <p:nvPr>
            <p:ph type="ftr" sz="quarter" idx="11"/>
          </p:nvPr>
        </p:nvSpPr>
        <p:spPr/>
        <p:txBody>
          <a:bodyPr/>
          <a:lstStyle/>
          <a:p>
            <a:r>
              <a:rPr lang="en-US" smtClean="0"/>
              <a:t>George Datseris, MPIDS (Göttingen)</a:t>
            </a:r>
            <a:endParaRPr lang="aa-ET" dirty="0"/>
          </a:p>
        </p:txBody>
      </p:sp>
      <p:pic>
        <p:nvPicPr>
          <p:cNvPr id="7" name="lsep">
            <a:hlinkClick r:id="" action="ppaction://media"/>
            <a:extLst>
              <a:ext uri="{FF2B5EF4-FFF2-40B4-BE49-F238E27FC236}">
                <a16:creationId xmlns="" xmlns:a16="http://schemas.microsoft.com/office/drawing/2014/main" id="{5473D9A1-5E54-4D3A-A4EB-1EDAF350121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53495" y="1038154"/>
            <a:ext cx="6608040" cy="5286432"/>
          </a:xfrm>
          <a:prstGeom prst="rect">
            <a:avLst/>
          </a:prstGeom>
        </p:spPr>
      </p:pic>
    </p:spTree>
    <p:extLst>
      <p:ext uri="{BB962C8B-B14F-4D97-AF65-F5344CB8AC3E}">
        <p14:creationId xmlns:p14="http://schemas.microsoft.com/office/powerpoint/2010/main" val="1826601773"/>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md type="call" cmd="stop">
                                      <p:cBhvr>
                                        <p:cTn id="12" dur="1">
                                          <p:stCondLst>
                                            <p:cond delay="499"/>
                                          </p:stCondLst>
                                        </p:cTn>
                                        <p:tgtEl>
                                          <p:spTgt spid="7"/>
                                        </p:tgtEl>
                                      </p:cBhvr>
                                    </p:cmd>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500"/>
                                        <p:tgtEl>
                                          <p:spTgt spid="4">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8" end="8"/>
                                            </p:txEl>
                                          </p:spTgt>
                                        </p:tgtEl>
                                        <p:attrNameLst>
                                          <p:attrName>style.visibility</p:attrName>
                                        </p:attrNameLst>
                                      </p:cBhvr>
                                      <p:to>
                                        <p:strVal val="visible"/>
                                      </p:to>
                                    </p:set>
                                    <p:animEffect transition="in" filter="fade">
                                      <p:cBhvr>
                                        <p:cTn id="4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7"/>
                </p:tgtEl>
              </p:cMediaNode>
            </p:video>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360459" y="1118183"/>
            <a:ext cx="5398882" cy="5130217"/>
          </a:xfrm>
          <a:prstGeom prst="rect">
            <a:avLst/>
          </a:prstGeom>
          <a:ln w="15875">
            <a:solidFill>
              <a:schemeClr val="accent4"/>
            </a:solidFill>
          </a:ln>
        </p:spPr>
      </p:pic>
      <p:pic>
        <p:nvPicPr>
          <p:cNvPr id="6" name="Picture 5"/>
          <p:cNvPicPr>
            <a:picLocks noChangeAspect="1"/>
          </p:cNvPicPr>
          <p:nvPr/>
        </p:nvPicPr>
        <p:blipFill>
          <a:blip r:embed="rId4"/>
          <a:stretch>
            <a:fillRect/>
          </a:stretch>
        </p:blipFill>
        <p:spPr>
          <a:xfrm>
            <a:off x="488792" y="1128671"/>
            <a:ext cx="5578862" cy="4328228"/>
          </a:xfrm>
          <a:prstGeom prst="rect">
            <a:avLst/>
          </a:prstGeom>
          <a:ln w="19050">
            <a:solidFill>
              <a:schemeClr val="accent4"/>
            </a:solidFill>
          </a:ln>
        </p:spPr>
      </p:pic>
      <p:sp>
        <p:nvSpPr>
          <p:cNvPr id="5" name="Title 4"/>
          <p:cNvSpPr>
            <a:spLocks noGrp="1"/>
          </p:cNvSpPr>
          <p:nvPr>
            <p:ph type="title"/>
          </p:nvPr>
        </p:nvSpPr>
        <p:spPr/>
        <p:txBody>
          <a:bodyPr/>
          <a:lstStyle/>
          <a:p>
            <a:r>
              <a:rPr lang="en-US" dirty="0"/>
              <a:t>Aspect 3: 1-to-1 code-algorithm</a:t>
            </a:r>
            <a:endParaRPr lang="de-DE" dirty="0"/>
          </a:p>
        </p:txBody>
      </p:sp>
      <p:sp>
        <p:nvSpPr>
          <p:cNvPr id="3" name="Date Placeholder 2"/>
          <p:cNvSpPr>
            <a:spLocks noGrp="1"/>
          </p:cNvSpPr>
          <p:nvPr>
            <p:ph type="dt" sz="half" idx="10"/>
          </p:nvPr>
        </p:nvSpPr>
        <p:spPr/>
        <p:txBody>
          <a:bodyPr/>
          <a:lstStyle/>
          <a:p>
            <a:fld id="{9E36725B-B418-4C39-B999-57B951784616}" type="datetime3">
              <a:rPr lang="de-DE" smtClean="0"/>
              <a:t>08/08/18</a:t>
            </a:fld>
            <a:endParaRPr lang="aa-ET" dirty="0"/>
          </a:p>
        </p:txBody>
      </p:sp>
      <p:sp>
        <p:nvSpPr>
          <p:cNvPr id="4" name="Footer Placeholder 3"/>
          <p:cNvSpPr>
            <a:spLocks noGrp="1"/>
          </p:cNvSpPr>
          <p:nvPr>
            <p:ph type="ftr" sz="quarter" idx="11"/>
          </p:nvPr>
        </p:nvSpPr>
        <p:spPr/>
        <p:txBody>
          <a:bodyPr/>
          <a:lstStyle/>
          <a:p>
            <a:r>
              <a:rPr lang="en-US" smtClean="0"/>
              <a:t>George Datseris, MPIDS (Göttingen)</a:t>
            </a:r>
            <a:endParaRPr lang="aa-ET" dirty="0"/>
          </a:p>
        </p:txBody>
      </p:sp>
      <mc:AlternateContent xmlns:mc="http://schemas.openxmlformats.org/markup-compatibility/2006" xmlns:a14="http://schemas.microsoft.com/office/drawing/2010/main">
        <mc:Choice Requires="a14">
          <p:sp>
            <p:nvSpPr>
              <p:cNvPr id="10" name="Text Placeholder 3">
                <a:extLst>
                  <a:ext uri="{FF2B5EF4-FFF2-40B4-BE49-F238E27FC236}">
                    <a16:creationId xmlns="" xmlns:a16="http://schemas.microsoft.com/office/drawing/2014/main" id="{988794FB-3635-45EA-A098-6F627593F9E6}"/>
                  </a:ext>
                </a:extLst>
              </p:cNvPr>
              <p:cNvSpPr>
                <a:spLocks noGrp="1"/>
              </p:cNvSpPr>
              <p:nvPr>
                <p:ph type="body" sz="quarter" idx="13"/>
              </p:nvPr>
            </p:nvSpPr>
            <p:spPr>
              <a:xfrm>
                <a:off x="488792" y="1129553"/>
                <a:ext cx="5912383" cy="5479676"/>
              </a:xfrm>
            </p:spPr>
            <p:txBody>
              <a:bodyPr>
                <a:noAutofit/>
              </a:bodyPr>
              <a:lstStyle/>
              <a:p>
                <a:pPr marL="457200" indent="-457200">
                  <a:buFont typeface="+mj-lt"/>
                  <a:buAutoNum type="arabicPeriod"/>
                </a:pPr>
                <a:r>
                  <a:rPr lang="en-US" sz="2000" dirty="0"/>
                  <a:t>Initialize integrator for system and</a:t>
                </a:r>
                <a:br>
                  <a:rPr lang="en-US" sz="2000" dirty="0"/>
                </a:br>
                <a:r>
                  <a:rPr lang="en-US" sz="2000" dirty="0">
                    <a:latin typeface="Cambria Math" panose="02040503050406030204" pitchFamily="18" charset="0"/>
                  </a:rPr>
                  <a:t>𝑘</a:t>
                </a:r>
                <a:r>
                  <a:rPr lang="en-US" sz="2000" dirty="0"/>
                  <a:t>  deviation vectors</a:t>
                </a:r>
              </a:p>
              <a:p>
                <a:pPr marL="457200" indent="-457200">
                  <a:buFont typeface="+mj-lt"/>
                  <a:buAutoNum type="arabicPeriod"/>
                </a:pPr>
                <a:r>
                  <a:rPr lang="en-US" sz="2000" dirty="0"/>
                  <a:t>Time-step:</a:t>
                </a:r>
              </a:p>
              <a:p>
                <a:pPr lvl="1"/>
                <a:r>
                  <a:rPr lang="en-US" sz="1800" dirty="0"/>
                  <a:t>Evolve the dynamical system and the </a:t>
                </a:r>
                <a:r>
                  <a:rPr lang="en-US" sz="1800" dirty="0">
                    <a:latin typeface="Cambria Math" panose="02040503050406030204" pitchFamily="18" charset="0"/>
                  </a:rPr>
                  <a:t>𝑘</a:t>
                </a:r>
                <a:r>
                  <a:rPr lang="en-US" sz="1800" dirty="0"/>
                  <a:t> vectors </a:t>
                </a:r>
                <a:r>
                  <a:rPr lang="en-US" sz="1800" b="1" dirty="0"/>
                  <a:t>simultaneously </a:t>
                </a:r>
                <a:r>
                  <a:rPr lang="en-US" sz="1800" dirty="0"/>
                  <a:t>for </a:t>
                </a:r>
                <a:r>
                  <a:rPr lang="el-GR" sz="1800" dirty="0">
                    <a:latin typeface="Cambria Math" panose="02040503050406030204" pitchFamily="18" charset="0"/>
                  </a:rPr>
                  <a:t>Δ</a:t>
                </a:r>
                <a:r>
                  <a:rPr lang="en-US" sz="1800" dirty="0">
                    <a:latin typeface="Cambria Math" panose="02040503050406030204" pitchFamily="18" charset="0"/>
                  </a:rPr>
                  <a:t>𝑡</a:t>
                </a:r>
                <a:endParaRPr lang="en-US" sz="1800" b="1" dirty="0"/>
              </a:p>
              <a:p>
                <a:pPr lvl="1"/>
                <a:r>
                  <a:rPr lang="en-US" sz="1800" dirty="0"/>
                  <a:t>Perform </a:t>
                </a:r>
                <a:r>
                  <a:rPr lang="en-US" sz="1800" dirty="0">
                    <a:latin typeface="Cambria Math" panose="02040503050406030204" pitchFamily="18" charset="0"/>
                  </a:rPr>
                  <a:t>𝑄𝑅</a:t>
                </a:r>
                <a:r>
                  <a:rPr lang="en-US" sz="1800" dirty="0"/>
                  <a:t>-decomposition on the matrix </a:t>
                </a:r>
                <a:br>
                  <a:rPr lang="en-US" sz="1800" dirty="0"/>
                </a:br>
                <a:r>
                  <a:rPr lang="en-US" sz="1800" dirty="0"/>
                  <a:t>with columns the </a:t>
                </a:r>
                <a:r>
                  <a:rPr lang="en-US" sz="1800" dirty="0">
                    <a:latin typeface="Cambria Math" panose="02040503050406030204" pitchFamily="18" charset="0"/>
                  </a:rPr>
                  <a:t>𝑘</a:t>
                </a:r>
                <a:r>
                  <a:rPr lang="en-US" sz="1800" dirty="0"/>
                  <a:t> deviation vectors</a:t>
                </a:r>
              </a:p>
              <a:p>
                <a:pPr lvl="1"/>
                <a:r>
                  <a:rPr lang="en-US" sz="1800" dirty="0"/>
                  <a:t>Set  </a:t>
                </a:r>
                <a14:m>
                  <m:oMath xmlns:m="http://schemas.openxmlformats.org/officeDocument/2006/math">
                    <m:sSub>
                      <m:sSubPr>
                        <m:ctrlPr>
                          <a:rPr lang="el-GR" sz="1800" i="1" dirty="0">
                            <a:latin typeface="Cambria Math" panose="02040503050406030204" pitchFamily="18" charset="0"/>
                          </a:rPr>
                        </m:ctrlPr>
                      </m:sSubPr>
                      <m:e>
                        <m:r>
                          <a:rPr lang="el-GR" sz="1800" i="1" dirty="0">
                            <a:latin typeface="Cambria Math" panose="02040503050406030204" pitchFamily="18" charset="0"/>
                          </a:rPr>
                          <m:t>𝜆</m:t>
                        </m:r>
                      </m:e>
                      <m:sub>
                        <m:r>
                          <a:rPr lang="en-US" sz="1800" i="1" dirty="0">
                            <a:latin typeface="Cambria Math" panose="02040503050406030204" pitchFamily="18" charset="0"/>
                          </a:rPr>
                          <m:t>𝑖</m:t>
                        </m:r>
                      </m:sub>
                    </m:sSub>
                    <m:r>
                      <a:rPr lang="en-US" sz="1800" i="1" dirty="0">
                        <a:latin typeface="Cambria Math" panose="02040503050406030204" pitchFamily="18" charset="0"/>
                      </a:rPr>
                      <m:t>+=</m:t>
                    </m:r>
                    <m:r>
                      <m:rPr>
                        <m:sty m:val="p"/>
                      </m:rPr>
                      <a:rPr lang="en-US" sz="1800" i="1" dirty="0">
                        <a:latin typeface="Cambria Math" panose="02040503050406030204" pitchFamily="18" charset="0"/>
                      </a:rPr>
                      <m:t>ln</m:t>
                    </m:r>
                    <m:r>
                      <a:rPr lang="en-US" sz="1800" i="1" dirty="0">
                        <a:latin typeface="Cambria Math" panose="02040503050406030204" pitchFamily="18" charset="0"/>
                      </a:rPr>
                      <m:t>|</m:t>
                    </m:r>
                    <m:r>
                      <a:rPr lang="en-US" sz="1800" i="1" dirty="0">
                        <a:latin typeface="Cambria Math" panose="02040503050406030204" pitchFamily="18" charset="0"/>
                      </a:rPr>
                      <m:t>𝑅</m:t>
                    </m:r>
                    <m:r>
                      <a:rPr lang="en-US" sz="1800" i="1" dirty="0">
                        <a:latin typeface="Cambria Math" panose="02040503050406030204" pitchFamily="18" charset="0"/>
                      </a:rPr>
                      <m:t>[</m:t>
                    </m:r>
                    <m:r>
                      <a:rPr lang="en-US" sz="1800" i="1" dirty="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𝑖</m:t>
                    </m:r>
                    <m:r>
                      <a:rPr lang="en-US" sz="1800" i="1" dirty="0">
                        <a:latin typeface="Cambria Math" panose="02040503050406030204" pitchFamily="18" charset="0"/>
                      </a:rPr>
                      <m:t>]| </m:t>
                    </m:r>
                  </m:oMath>
                </a14:m>
                <a:r>
                  <a:rPr lang="en-US" sz="1800" dirty="0"/>
                  <a:t> for all  </a:t>
                </a:r>
                <a14:m>
                  <m:oMath xmlns:m="http://schemas.openxmlformats.org/officeDocument/2006/math">
                    <m:r>
                      <a:rPr lang="en-US" sz="1800" i="1" dirty="0">
                        <a:latin typeface="Cambria Math" panose="02040503050406030204" pitchFamily="18" charset="0"/>
                      </a:rPr>
                      <m:t>𝑖</m:t>
                    </m:r>
                    <m:r>
                      <a:rPr lang="en-US" sz="1800" i="1" dirty="0">
                        <a:latin typeface="Cambria Math" panose="02040503050406030204" pitchFamily="18" charset="0"/>
                      </a:rPr>
                      <m:t>∈1…</m:t>
                    </m:r>
                    <m:r>
                      <a:rPr lang="en-US" sz="1800" i="1" dirty="0">
                        <a:latin typeface="Cambria Math" panose="02040503050406030204" pitchFamily="18" charset="0"/>
                      </a:rPr>
                      <m:t>𝑘</m:t>
                    </m:r>
                  </m:oMath>
                </a14:m>
                <a:endParaRPr lang="en-US" sz="1800" dirty="0"/>
              </a:p>
              <a:p>
                <a:pPr lvl="1"/>
                <a:r>
                  <a:rPr lang="en-US" sz="1800" dirty="0"/>
                  <a:t>Replace each of the </a:t>
                </a:r>
                <a:r>
                  <a:rPr lang="en-US" sz="1800" dirty="0">
                    <a:latin typeface="Cambria Math" panose="02040503050406030204" pitchFamily="18" charset="0"/>
                  </a:rPr>
                  <a:t>𝑘</a:t>
                </a:r>
                <a:r>
                  <a:rPr lang="en-US" sz="1800" dirty="0"/>
                  <a:t> vectors with the </a:t>
                </a:r>
                <a:br>
                  <a:rPr lang="en-US" sz="1800" dirty="0"/>
                </a:br>
                <a:r>
                  <a:rPr lang="en-US" sz="1800" dirty="0"/>
                  <a:t>columns of </a:t>
                </a:r>
                <a:r>
                  <a:rPr lang="en-US" sz="1800" dirty="0">
                    <a:latin typeface="Cambria Math" panose="02040503050406030204" pitchFamily="18" charset="0"/>
                  </a:rPr>
                  <a:t>𝑄</a:t>
                </a:r>
                <a:endParaRPr lang="en-US" sz="1800" dirty="0"/>
              </a:p>
              <a:p>
                <a:pPr marL="457200" indent="-457200">
                  <a:buFont typeface="+mj-lt"/>
                  <a:buAutoNum type="arabicPeriod"/>
                </a:pPr>
                <a:r>
                  <a:rPr lang="en-US" sz="2000" dirty="0"/>
                  <a:t>Repeat step 2. for </a:t>
                </a:r>
                <a:r>
                  <a:rPr lang="en-US" sz="2000" dirty="0">
                    <a:latin typeface="Cambria Math" panose="02040503050406030204" pitchFamily="18" charset="0"/>
                  </a:rPr>
                  <a:t>𝑁</a:t>
                </a:r>
                <a:r>
                  <a:rPr lang="en-US" sz="2000" dirty="0"/>
                  <a:t> times</a:t>
                </a:r>
              </a:p>
              <a:p>
                <a:pPr marL="457200" indent="-457200">
                  <a:buFont typeface="+mj-lt"/>
                  <a:buAutoNum type="arabicPeriod"/>
                </a:pPr>
                <a:r>
                  <a:rPr lang="en-US" sz="2000" dirty="0"/>
                  <a:t>Divide with the timespan:  </a:t>
                </a:r>
                <a14:m>
                  <m:oMath xmlns:m="http://schemas.openxmlformats.org/officeDocument/2006/math">
                    <m:sSub>
                      <m:sSubPr>
                        <m:ctrlPr>
                          <a:rPr lang="en-US" sz="2000" i="1">
                            <a:latin typeface="Cambria Math" panose="02040503050406030204" pitchFamily="18" charset="0"/>
                          </a:rPr>
                        </m:ctrlPr>
                      </m:sSubPr>
                      <m:e>
                        <m:r>
                          <a:rPr lang="el-GR" sz="2000" i="1">
                            <a:latin typeface="Cambria Math" panose="02040503050406030204" pitchFamily="18" charset="0"/>
                          </a:rPr>
                          <m:t>𝜆</m:t>
                        </m:r>
                      </m:e>
                      <m:sub>
                        <m:r>
                          <a:rPr lang="en-US" sz="2000" i="1">
                            <a:latin typeface="Cambria Math" panose="02040503050406030204" pitchFamily="18" charset="0"/>
                          </a:rPr>
                          <m:t>𝑘</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r>
                          <m:rPr>
                            <m:sty m:val="p"/>
                          </m:rPr>
                          <a:rPr lang="el-GR" sz="2000">
                            <a:latin typeface="Cambria Math" panose="02040503050406030204" pitchFamily="18" charset="0"/>
                          </a:rPr>
                          <m:t>Δ</m:t>
                        </m:r>
                        <m:r>
                          <m:rPr>
                            <m:sty m:val="p"/>
                          </m:rPr>
                          <a:rPr lang="en-US" sz="2000">
                            <a:latin typeface="Cambria Math" panose="02040503050406030204" pitchFamily="18" charset="0"/>
                          </a:rPr>
                          <m:t>t</m:t>
                        </m:r>
                      </m:den>
                    </m:f>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𝑘</m:t>
                        </m:r>
                      </m:sub>
                    </m:sSub>
                  </m:oMath>
                </a14:m>
                <a:endParaRPr lang="en-US" sz="1800" dirty="0"/>
              </a:p>
            </p:txBody>
          </p:sp>
        </mc:Choice>
        <mc:Fallback xmlns="">
          <p:sp>
            <p:nvSpPr>
              <p:cNvPr id="10" name="Text Placeholder 3">
                <a:extLst>
                  <a:ext uri="{FF2B5EF4-FFF2-40B4-BE49-F238E27FC236}">
                    <a16:creationId xmlns:a16="http://schemas.microsoft.com/office/drawing/2014/main" xmlns="" xmlns:a14="http://schemas.microsoft.com/office/drawing/2010/main" id="{988794FB-3635-45EA-A098-6F627593F9E6}"/>
                  </a:ext>
                </a:extLst>
              </p:cNvPr>
              <p:cNvSpPr>
                <a:spLocks noGrp="1" noRot="1" noChangeAspect="1" noMove="1" noResize="1" noEditPoints="1" noAdjustHandles="1" noChangeArrowheads="1" noChangeShapeType="1" noTextEdit="1"/>
              </p:cNvSpPr>
              <p:nvPr>
                <p:ph type="body" sz="quarter" idx="13"/>
              </p:nvPr>
            </p:nvSpPr>
            <p:spPr>
              <a:xfrm>
                <a:off x="488792" y="1129553"/>
                <a:ext cx="5912383" cy="5479676"/>
              </a:xfrm>
              <a:blipFill rotWithShape="0">
                <a:blip r:embed="rId5"/>
                <a:stretch>
                  <a:fillRect l="-515" t="-1112"/>
                </a:stretch>
              </a:blipFill>
            </p:spPr>
            <p:txBody>
              <a:bodyPr/>
              <a:lstStyle/>
              <a:p>
                <a:r>
                  <a:rPr lang="de-DE">
                    <a:noFill/>
                  </a:rPr>
                  <a:t> </a:t>
                </a:r>
              </a:p>
            </p:txBody>
          </p:sp>
        </mc:Fallback>
      </mc:AlternateContent>
      <p:cxnSp>
        <p:nvCxnSpPr>
          <p:cNvPr id="13" name="Straight Arrow Connector 12"/>
          <p:cNvCxnSpPr/>
          <p:nvPr/>
        </p:nvCxnSpPr>
        <p:spPr>
          <a:xfrm flipH="1" flipV="1">
            <a:off x="5658280" y="2818827"/>
            <a:ext cx="1609857" cy="571262"/>
          </a:xfrm>
          <a:prstGeom prst="straightConnector1">
            <a:avLst/>
          </a:prstGeom>
          <a:ln w="12700">
            <a:solidFill>
              <a:schemeClr val="accent1">
                <a:alpha val="50000"/>
              </a:schemeClr>
            </a:solidFill>
            <a:headEnd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232018" y="3520096"/>
            <a:ext cx="2036118" cy="206373"/>
          </a:xfrm>
          <a:prstGeom prst="straightConnector1">
            <a:avLst/>
          </a:prstGeom>
          <a:ln w="12700">
            <a:solidFill>
              <a:schemeClr val="accent1">
                <a:alpha val="50000"/>
              </a:schemeClr>
            </a:solidFill>
            <a:headEnd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232018" y="4118238"/>
            <a:ext cx="2399190" cy="160248"/>
          </a:xfrm>
          <a:prstGeom prst="straightConnector1">
            <a:avLst/>
          </a:prstGeom>
          <a:ln w="12700">
            <a:solidFill>
              <a:schemeClr val="accent1">
                <a:alpha val="50000"/>
              </a:schemeClr>
            </a:solidFill>
            <a:headEnd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4860758" y="4723254"/>
            <a:ext cx="2407378" cy="168354"/>
          </a:xfrm>
          <a:prstGeom prst="straightConnector1">
            <a:avLst/>
          </a:prstGeom>
          <a:ln w="12700">
            <a:solidFill>
              <a:schemeClr val="accent1">
                <a:alpha val="50000"/>
              </a:schemeClr>
            </a:solidFill>
            <a:headEnd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001359" y="5189913"/>
            <a:ext cx="2829747" cy="76481"/>
          </a:xfrm>
          <a:prstGeom prst="straightConnector1">
            <a:avLst/>
          </a:prstGeom>
          <a:ln w="12700">
            <a:solidFill>
              <a:schemeClr val="accent1">
                <a:alpha val="50000"/>
              </a:schemeClr>
            </a:solidFill>
            <a:headEnd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32018" y="5456899"/>
            <a:ext cx="1599089" cy="407636"/>
          </a:xfrm>
          <a:prstGeom prst="straightConnector1">
            <a:avLst/>
          </a:prstGeom>
          <a:ln w="12700">
            <a:solidFill>
              <a:schemeClr val="accent1">
                <a:alpha val="50000"/>
              </a:schemeClr>
            </a:solidFill>
            <a:headEnd w="med" len="med"/>
            <a:tailEnd type="stealth"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105399" y="1483258"/>
            <a:ext cx="3795239" cy="183240"/>
            <a:chOff x="4437529" y="1483257"/>
            <a:chExt cx="4463110" cy="125125"/>
          </a:xfrm>
        </p:grpSpPr>
        <p:cxnSp>
          <p:nvCxnSpPr>
            <p:cNvPr id="12" name="Straight Arrow Connector 11"/>
            <p:cNvCxnSpPr/>
            <p:nvPr/>
          </p:nvCxnSpPr>
          <p:spPr>
            <a:xfrm flipH="1" flipV="1">
              <a:off x="4437529" y="1483257"/>
              <a:ext cx="4463110" cy="125125"/>
            </a:xfrm>
            <a:prstGeom prst="straightConnector1">
              <a:avLst/>
            </a:prstGeom>
            <a:ln w="12700">
              <a:solidFill>
                <a:schemeClr val="accent1">
                  <a:alpha val="50000"/>
                </a:schemeClr>
              </a:solidFill>
              <a:headEnd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892602" y="1483257"/>
              <a:ext cx="8037" cy="119871"/>
            </a:xfrm>
            <a:prstGeom prst="straightConnector1">
              <a:avLst/>
            </a:prstGeom>
            <a:ln w="12700">
              <a:solidFill>
                <a:schemeClr val="accent1">
                  <a:alpha val="50000"/>
                </a:schemeClr>
              </a:solidFill>
              <a:headEnd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6577306"/>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750"/>
                                        <p:tgtEl>
                                          <p:spTgt spid="6"/>
                                        </p:tgtEl>
                                      </p:cBhvr>
                                    </p:animEffect>
                                    <p:anim calcmode="lin" valueType="num">
                                      <p:cBhvr>
                                        <p:cTn id="7" dur="750"/>
                                        <p:tgtEl>
                                          <p:spTgt spid="6"/>
                                        </p:tgtEl>
                                        <p:attrNameLst>
                                          <p:attrName>ppt_x</p:attrName>
                                        </p:attrNameLst>
                                      </p:cBhvr>
                                      <p:tavLst>
                                        <p:tav tm="0">
                                          <p:val>
                                            <p:strVal val="ppt_x"/>
                                          </p:val>
                                        </p:tav>
                                        <p:tav tm="100000">
                                          <p:val>
                                            <p:strVal val="ppt_x"/>
                                          </p:val>
                                        </p:tav>
                                      </p:tavLst>
                                    </p:anim>
                                    <p:anim calcmode="lin" valueType="num">
                                      <p:cBhvr>
                                        <p:cTn id="8" dur="750"/>
                                        <p:tgtEl>
                                          <p:spTgt spid="6"/>
                                        </p:tgtEl>
                                        <p:attrNameLst>
                                          <p:attrName>ppt_y</p:attrName>
                                        </p:attrNameLst>
                                      </p:cBhvr>
                                      <p:tavLst>
                                        <p:tav tm="0">
                                          <p:val>
                                            <p:strVal val="ppt_y"/>
                                          </p:val>
                                        </p:tav>
                                        <p:tav tm="100000">
                                          <p:val>
                                            <p:strVal val="ppt_y+.1"/>
                                          </p:val>
                                        </p:tav>
                                      </p:tavLst>
                                    </p:anim>
                                    <p:set>
                                      <p:cBhvr>
                                        <p:cTn id="9" dur="1" fill="hold">
                                          <p:stCondLst>
                                            <p:cond delay="749"/>
                                          </p:stCondLst>
                                        </p:cTn>
                                        <p:tgtEl>
                                          <p:spTgt spid="6"/>
                                        </p:tgtEl>
                                        <p:attrNameLst>
                                          <p:attrName>style.visibility</p:attrName>
                                        </p:attrNameLst>
                                      </p:cBhvr>
                                      <p:to>
                                        <p:strVal val="hidden"/>
                                      </p:to>
                                    </p:set>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par>
                                <p:cTn id="21" presetID="22" presetClass="entr" presetSubtype="2"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par>
                                <p:cTn id="24" presetID="22" presetClass="entr" presetSubtype="2"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par>
                                <p:cTn id="27" presetID="22" presetClass="entr" presetSubtype="2"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par>
                                <p:cTn id="30" presetID="22" presetClass="entr" presetSubtype="2"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right)">
                                      <p:cBhvr>
                                        <p:cTn id="32" dur="500"/>
                                        <p:tgtEl>
                                          <p:spTgt spid="19"/>
                                        </p:tgtEl>
                                      </p:cBhvr>
                                    </p:animEffect>
                                  </p:childTnLst>
                                </p:cTn>
                              </p:par>
                              <p:par>
                                <p:cTn id="33" presetID="22" presetClass="entr" presetSubtype="2"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par>
                                <p:cTn id="36" presetID="22" presetClass="entr" presetSubtype="2"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right)">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Aspect 4: But is it fast?</a:t>
            </a:r>
            <a:endParaRPr lang="de-DE" dirty="0"/>
          </a:p>
        </p:txBody>
      </p:sp>
      <p:sp>
        <p:nvSpPr>
          <p:cNvPr id="4" name="Text Placeholder 3"/>
          <p:cNvSpPr>
            <a:spLocks noGrp="1"/>
          </p:cNvSpPr>
          <p:nvPr>
            <p:ph type="body" sz="quarter" idx="13"/>
          </p:nvPr>
        </p:nvSpPr>
        <p:spPr/>
        <p:txBody>
          <a:bodyPr>
            <a:normAutofit/>
          </a:bodyPr>
          <a:lstStyle/>
          <a:p>
            <a:r>
              <a:rPr lang="en-US" sz="2800" dirty="0"/>
              <a:t>Sure, source code is </a:t>
            </a:r>
            <a:r>
              <a:rPr lang="en-US" sz="2800" dirty="0" smtClean="0"/>
              <a:t>intuitive</a:t>
            </a:r>
            <a:endParaRPr lang="en-US" sz="2800" dirty="0"/>
          </a:p>
          <a:p>
            <a:pPr lvl="1"/>
            <a:r>
              <a:rPr lang="en-US" sz="2400" dirty="0"/>
              <a:t>Is it fast enough???</a:t>
            </a:r>
          </a:p>
        </p:txBody>
      </p:sp>
      <p:sp>
        <p:nvSpPr>
          <p:cNvPr id="5" name="Date Placeholder 4"/>
          <p:cNvSpPr>
            <a:spLocks noGrp="1"/>
          </p:cNvSpPr>
          <p:nvPr>
            <p:ph type="dt" sz="half" idx="10"/>
          </p:nvPr>
        </p:nvSpPr>
        <p:spPr/>
        <p:txBody>
          <a:bodyPr/>
          <a:lstStyle/>
          <a:p>
            <a:fld id="{E510459E-270F-4942-AC31-ADFBC65AA2C2}" type="datetime3">
              <a:rPr lang="de-DE" smtClean="0"/>
              <a:t>08/08/18</a:t>
            </a:fld>
            <a:endParaRPr lang="aa-ET" dirty="0"/>
          </a:p>
        </p:txBody>
      </p:sp>
      <p:sp>
        <p:nvSpPr>
          <p:cNvPr id="6" name="Footer Placeholder 5"/>
          <p:cNvSpPr>
            <a:spLocks noGrp="1"/>
          </p:cNvSpPr>
          <p:nvPr>
            <p:ph type="ftr" sz="quarter" idx="11"/>
          </p:nvPr>
        </p:nvSpPr>
        <p:spPr/>
        <p:txBody>
          <a:bodyPr/>
          <a:lstStyle/>
          <a:p>
            <a:r>
              <a:rPr lang="en-US" smtClean="0"/>
              <a:t>George Datseris, MPIDS (Göttingen)</a:t>
            </a:r>
            <a:endParaRPr lang="aa-ET" dirty="0"/>
          </a:p>
        </p:txBody>
      </p:sp>
      <p:pic>
        <p:nvPicPr>
          <p:cNvPr id="9" name="Picture 8"/>
          <p:cNvPicPr>
            <a:picLocks noChangeAspect="1"/>
          </p:cNvPicPr>
          <p:nvPr/>
        </p:nvPicPr>
        <p:blipFill>
          <a:blip r:embed="rId3"/>
          <a:stretch>
            <a:fillRect/>
          </a:stretch>
        </p:blipFill>
        <p:spPr>
          <a:xfrm>
            <a:off x="7005789" y="1160192"/>
            <a:ext cx="4698363" cy="2966661"/>
          </a:xfrm>
          <a:prstGeom prst="rect">
            <a:avLst/>
          </a:prstGeom>
          <a:ln w="19050">
            <a:solidFill>
              <a:schemeClr val="accent4"/>
            </a:solidFill>
          </a:ln>
        </p:spPr>
      </p:pic>
      <p:grpSp>
        <p:nvGrpSpPr>
          <p:cNvPr id="7" name="Group 6"/>
          <p:cNvGrpSpPr/>
          <p:nvPr/>
        </p:nvGrpSpPr>
        <p:grpSpPr>
          <a:xfrm>
            <a:off x="925078" y="2755055"/>
            <a:ext cx="10005776" cy="3760332"/>
            <a:chOff x="925078" y="2755055"/>
            <a:chExt cx="10005776" cy="3760332"/>
          </a:xfrm>
        </p:grpSpPr>
        <p:pic>
          <p:nvPicPr>
            <p:cNvPr id="19" name="Picture 18"/>
            <p:cNvPicPr>
              <a:picLocks noChangeAspect="1"/>
            </p:cNvPicPr>
            <p:nvPr/>
          </p:nvPicPr>
          <p:blipFill rotWithShape="1">
            <a:blip r:embed="rId4"/>
            <a:srcRect b="41042"/>
            <a:stretch/>
          </p:blipFill>
          <p:spPr>
            <a:xfrm>
              <a:off x="925078" y="2755055"/>
              <a:ext cx="5750639" cy="3760332"/>
            </a:xfrm>
            <a:prstGeom prst="rect">
              <a:avLst/>
            </a:prstGeom>
            <a:ln w="19050">
              <a:solidFill>
                <a:schemeClr val="accent3"/>
              </a:solidFill>
            </a:ln>
          </p:spPr>
        </p:pic>
        <p:pic>
          <p:nvPicPr>
            <p:cNvPr id="21" name="Picture 20"/>
            <p:cNvPicPr>
              <a:picLocks noChangeAspect="1"/>
            </p:cNvPicPr>
            <p:nvPr/>
          </p:nvPicPr>
          <p:blipFill rotWithShape="1">
            <a:blip r:embed="rId4"/>
            <a:srcRect t="66819" r="17851"/>
            <a:stretch/>
          </p:blipFill>
          <p:spPr>
            <a:xfrm>
              <a:off x="6206794" y="4262984"/>
              <a:ext cx="4724060" cy="2116272"/>
            </a:xfrm>
            <a:prstGeom prst="rect">
              <a:avLst/>
            </a:prstGeom>
            <a:ln w="19050">
              <a:solidFill>
                <a:schemeClr val="accent3"/>
              </a:solidFill>
            </a:ln>
          </p:spPr>
        </p:pic>
      </p:grpSp>
    </p:spTree>
    <p:extLst>
      <p:ext uri="{BB962C8B-B14F-4D97-AF65-F5344CB8AC3E}">
        <p14:creationId xmlns:p14="http://schemas.microsoft.com/office/powerpoint/2010/main" val="2640486130"/>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8D22129-9C9F-4658-9F61-AA5D38B8E50D}"/>
              </a:ext>
            </a:extLst>
          </p:cNvPr>
          <p:cNvSpPr>
            <a:spLocks noGrp="1"/>
          </p:cNvSpPr>
          <p:nvPr>
            <p:ph type="title"/>
          </p:nvPr>
        </p:nvSpPr>
        <p:spPr/>
        <p:txBody>
          <a:bodyPr anchor="b">
            <a:noAutofit/>
          </a:bodyPr>
          <a:lstStyle/>
          <a:p>
            <a:r>
              <a:rPr lang="en-US" dirty="0"/>
              <a:t>TL;DR: </a:t>
            </a:r>
            <a:br>
              <a:rPr lang="en-US" dirty="0"/>
            </a:br>
            <a:r>
              <a:rPr lang="en-US" dirty="0"/>
              <a:t>Julia = “most” suitable for science</a:t>
            </a:r>
            <a:endParaRPr lang="aa-ET" dirty="0"/>
          </a:p>
        </p:txBody>
      </p:sp>
      <p:sp>
        <p:nvSpPr>
          <p:cNvPr id="8" name="Date Placeholder 7">
            <a:extLst>
              <a:ext uri="{FF2B5EF4-FFF2-40B4-BE49-F238E27FC236}">
                <a16:creationId xmlns="" xmlns:a16="http://schemas.microsoft.com/office/drawing/2014/main" id="{D38AB782-2F73-48C2-8B07-5CA28C721A18}"/>
              </a:ext>
            </a:extLst>
          </p:cNvPr>
          <p:cNvSpPr>
            <a:spLocks noGrp="1"/>
          </p:cNvSpPr>
          <p:nvPr>
            <p:ph type="dt" sz="half" idx="10"/>
          </p:nvPr>
        </p:nvSpPr>
        <p:spPr/>
        <p:txBody>
          <a:bodyPr/>
          <a:lstStyle/>
          <a:p>
            <a:fld id="{5B60ED8B-5F64-44C6-9E52-BBF83D915EED}" type="datetime3">
              <a:rPr lang="de-DE" smtClean="0"/>
              <a:t>08/08/18</a:t>
            </a:fld>
            <a:endParaRPr lang="aa-ET"/>
          </a:p>
        </p:txBody>
      </p:sp>
      <p:sp>
        <p:nvSpPr>
          <p:cNvPr id="9" name="Footer Placeholder 8">
            <a:extLst>
              <a:ext uri="{FF2B5EF4-FFF2-40B4-BE49-F238E27FC236}">
                <a16:creationId xmlns="" xmlns:a16="http://schemas.microsoft.com/office/drawing/2014/main" id="{FE610862-30F0-47E1-A1E6-7B551CA137C2}"/>
              </a:ext>
            </a:extLst>
          </p:cNvPr>
          <p:cNvSpPr>
            <a:spLocks noGrp="1"/>
          </p:cNvSpPr>
          <p:nvPr>
            <p:ph type="ftr" sz="quarter" idx="11"/>
          </p:nvPr>
        </p:nvSpPr>
        <p:spPr/>
        <p:txBody>
          <a:bodyPr/>
          <a:lstStyle/>
          <a:p>
            <a:r>
              <a:rPr lang="de-DE" smtClean="0"/>
              <a:t>George Datseris, MPIDS (Göttingen)</a:t>
            </a:r>
            <a:endParaRPr lang="aa-ET" dirty="0"/>
          </a:p>
        </p:txBody>
      </p:sp>
      <p:sp>
        <p:nvSpPr>
          <p:cNvPr id="5" name="Rectangle 4">
            <a:extLst>
              <a:ext uri="{FF2B5EF4-FFF2-40B4-BE49-F238E27FC236}">
                <a16:creationId xmlns="" xmlns:a16="http://schemas.microsoft.com/office/drawing/2014/main" id="{ADF6FF75-4C96-4F07-BBE8-9B1115AB1631}"/>
              </a:ext>
            </a:extLst>
          </p:cNvPr>
          <p:cNvSpPr/>
          <p:nvPr/>
        </p:nvSpPr>
        <p:spPr>
          <a:xfrm>
            <a:off x="838200" y="2042779"/>
            <a:ext cx="3360420" cy="1386222"/>
          </a:xfrm>
          <a:prstGeom prst="rect">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a-ET" sz="2400" dirty="0">
                <a:solidFill>
                  <a:schemeClr val="tx1"/>
                </a:solidFill>
              </a:rPr>
              <a:t>My </a:t>
            </a:r>
            <a:r>
              <a:rPr lang="aa-ET" sz="2400" b="1" dirty="0">
                <a:solidFill>
                  <a:schemeClr val="tx1"/>
                </a:solidFill>
              </a:rPr>
              <a:t>own</a:t>
            </a:r>
            <a:r>
              <a:rPr lang="aa-ET" sz="2400" dirty="0">
                <a:solidFill>
                  <a:schemeClr val="tx1"/>
                </a:solidFill>
              </a:rPr>
              <a:t> </a:t>
            </a:r>
            <a:r>
              <a:rPr lang="aa-ET" sz="2400" b="1" dirty="0">
                <a:solidFill>
                  <a:schemeClr val="tx1"/>
                </a:solidFill>
              </a:rPr>
              <a:t>opinions</a:t>
            </a:r>
          </a:p>
        </p:txBody>
      </p:sp>
      <p:sp>
        <p:nvSpPr>
          <p:cNvPr id="6" name="Rectangle 5">
            <a:extLst>
              <a:ext uri="{FF2B5EF4-FFF2-40B4-BE49-F238E27FC236}">
                <a16:creationId xmlns="" xmlns:a16="http://schemas.microsoft.com/office/drawing/2014/main" id="{D4A00FAE-35A1-4569-84C2-0DAE57F2B0D1}"/>
              </a:ext>
            </a:extLst>
          </p:cNvPr>
          <p:cNvSpPr/>
          <p:nvPr/>
        </p:nvSpPr>
        <p:spPr>
          <a:xfrm>
            <a:off x="4415790" y="2042778"/>
            <a:ext cx="3360420" cy="3451861"/>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a-ET" sz="2400" dirty="0">
                <a:solidFill>
                  <a:schemeClr val="tx1"/>
                </a:solidFill>
              </a:rPr>
              <a:t>What does </a:t>
            </a:r>
            <a:r>
              <a:rPr lang="en-US" sz="2400" b="1" dirty="0">
                <a:solidFill>
                  <a:schemeClr val="tx1"/>
                </a:solidFill>
              </a:rPr>
              <a:t>most</a:t>
            </a:r>
            <a:r>
              <a:rPr lang="aa-ET" sz="2400" dirty="0">
                <a:solidFill>
                  <a:schemeClr val="tx1"/>
                </a:solidFill>
              </a:rPr>
              <a:t> mean? </a:t>
            </a:r>
            <a:br>
              <a:rPr lang="aa-ET" sz="2400" dirty="0">
                <a:solidFill>
                  <a:schemeClr val="tx1"/>
                </a:solidFill>
              </a:rPr>
            </a:br>
            <a:r>
              <a:rPr lang="aa-ET" sz="2400" dirty="0">
                <a:solidFill>
                  <a:schemeClr val="tx1"/>
                </a:solidFill>
              </a:rPr>
              <a:t>(there is no “best”)</a:t>
            </a:r>
          </a:p>
          <a:p>
            <a:pPr algn="ctr"/>
            <a:endParaRPr lang="aa-ET" sz="2400" dirty="0">
              <a:solidFill>
                <a:schemeClr val="tx1"/>
              </a:solidFill>
            </a:endParaRPr>
          </a:p>
          <a:p>
            <a:pPr marL="342900" indent="-342900">
              <a:buFont typeface="Wingdings" panose="05000000000000000000" pitchFamily="2" charset="2"/>
              <a:buChar char="Ø"/>
            </a:pPr>
            <a:r>
              <a:rPr lang="aa-ET" sz="2000" dirty="0">
                <a:solidFill>
                  <a:schemeClr val="tx1"/>
                </a:solidFill>
              </a:rPr>
              <a:t>Most developer-friendly…</a:t>
            </a:r>
          </a:p>
          <a:p>
            <a:pPr marL="342900" indent="-342900">
              <a:buFont typeface="Wingdings" panose="05000000000000000000" pitchFamily="2" charset="2"/>
              <a:buChar char="Ø"/>
            </a:pPr>
            <a:r>
              <a:rPr lang="en-US" sz="2000" dirty="0">
                <a:solidFill>
                  <a:schemeClr val="tx1"/>
                </a:solidFill>
              </a:rPr>
              <a:t>Most “share-able”…</a:t>
            </a:r>
          </a:p>
          <a:p>
            <a:pPr marL="342900" indent="-342900">
              <a:buFont typeface="Wingdings" panose="05000000000000000000" pitchFamily="2" charset="2"/>
              <a:buChar char="Ø"/>
            </a:pPr>
            <a:r>
              <a:rPr lang="aa-ET" sz="2000" dirty="0">
                <a:solidFill>
                  <a:schemeClr val="tx1"/>
                </a:solidFill>
              </a:rPr>
              <a:t>Most performant…</a:t>
            </a:r>
          </a:p>
          <a:p>
            <a:pPr marL="342900" indent="-342900">
              <a:buFont typeface="Wingdings" panose="05000000000000000000" pitchFamily="2" charset="2"/>
              <a:buChar char="Ø"/>
            </a:pPr>
            <a:endParaRPr lang="aa-ET" sz="2000" dirty="0">
              <a:solidFill>
                <a:schemeClr val="tx1"/>
              </a:solidFill>
            </a:endParaRPr>
          </a:p>
          <a:p>
            <a:pPr algn="ctr"/>
            <a:r>
              <a:rPr lang="aa-ET" sz="2000" i="1" dirty="0">
                <a:solidFill>
                  <a:schemeClr val="tx1"/>
                </a:solidFill>
              </a:rPr>
              <a:t>…most of the time</a:t>
            </a:r>
          </a:p>
        </p:txBody>
      </p:sp>
      <p:sp>
        <p:nvSpPr>
          <p:cNvPr id="7" name="Rectangle 6">
            <a:extLst>
              <a:ext uri="{FF2B5EF4-FFF2-40B4-BE49-F238E27FC236}">
                <a16:creationId xmlns="" xmlns:a16="http://schemas.microsoft.com/office/drawing/2014/main" id="{ECA0982F-187B-482F-84A9-869C57404B2F}"/>
              </a:ext>
            </a:extLst>
          </p:cNvPr>
          <p:cNvSpPr/>
          <p:nvPr/>
        </p:nvSpPr>
        <p:spPr>
          <a:xfrm>
            <a:off x="7993380" y="2042778"/>
            <a:ext cx="3360420" cy="1744980"/>
          </a:xfrm>
          <a:prstGeom prst="rect">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a-ET" sz="2400" dirty="0">
                <a:solidFill>
                  <a:schemeClr val="tx1"/>
                </a:solidFill>
              </a:rPr>
              <a:t>Yes, I am aware that </a:t>
            </a:r>
            <a:r>
              <a:rPr lang="en-US" sz="2400" i="1" dirty="0">
                <a:solidFill>
                  <a:schemeClr val="tx1"/>
                </a:solidFill>
              </a:rPr>
              <a:t>some </a:t>
            </a:r>
            <a:r>
              <a:rPr lang="aa-ET" sz="2400" dirty="0">
                <a:solidFill>
                  <a:schemeClr val="tx1"/>
                </a:solidFill>
              </a:rPr>
              <a:t>features exist in other languages</a:t>
            </a:r>
          </a:p>
        </p:txBody>
      </p:sp>
    </p:spTree>
    <p:extLst>
      <p:ext uri="{BB962C8B-B14F-4D97-AF65-F5344CB8AC3E}">
        <p14:creationId xmlns:p14="http://schemas.microsoft.com/office/powerpoint/2010/main" val="708935684"/>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Aspect 5: manipulating functions</a:t>
            </a:r>
            <a:endParaRPr lang="de-DE" dirty="0"/>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3"/>
              </p:nvPr>
            </p:nvSpPr>
            <p:spPr/>
            <p:txBody>
              <a:bodyPr>
                <a:normAutofit/>
              </a:bodyPr>
              <a:lstStyle/>
              <a:p>
                <a:r>
                  <a:rPr lang="en-US" sz="2800" dirty="0"/>
                  <a:t>Tangent integrator…?</a:t>
                </a:r>
              </a:p>
              <a:p>
                <a:pPr lvl="1"/>
                <a:r>
                  <a:rPr lang="en-US" sz="2400" dirty="0"/>
                  <a:t>ODE: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𝑑𝑢</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oMath>
                </a14:m>
                <a:r>
                  <a:rPr lang="de-DE" sz="2400" dirty="0"/>
                  <a:t> , </a:t>
                </a:r>
                <a:br>
                  <a:rPr lang="de-DE" sz="2400" dirty="0"/>
                </a:br>
                <a:r>
                  <a:rPr lang="de-DE" sz="2400" dirty="0"/>
                  <a:t/>
                </a:r>
                <a:br>
                  <a:rPr lang="de-DE" sz="2400" dirty="0"/>
                </a:br>
                <a:r>
                  <a:rPr lang="de-DE" sz="2400" dirty="0"/>
                  <a:t>deviation vectors: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𝑑𝑤</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𝐽</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r>
                      <a:rPr lang="en-US" sz="2400" b="0" i="1" smtClean="0">
                        <a:latin typeface="Cambria Math" panose="02040503050406030204" pitchFamily="18" charset="0"/>
                      </a:rPr>
                      <m:t>⋅</m:t>
                    </m:r>
                    <m:r>
                      <a:rPr lang="en-US" sz="2400" b="0" i="1" smtClean="0">
                        <a:latin typeface="Cambria Math" panose="02040503050406030204" pitchFamily="18" charset="0"/>
                      </a:rPr>
                      <m:t>𝑤</m:t>
                    </m:r>
                  </m:oMath>
                </a14:m>
                <a:endParaRPr lang="en-US" sz="2400" b="0" dirty="0"/>
              </a:p>
              <a:p>
                <a:pPr lvl="2"/>
                <a14:m>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oMath>
                </a14:m>
                <a:r>
                  <a:rPr lang="de-DE" sz="2000" dirty="0"/>
                  <a:t> : Jacobian of  </a:t>
                </a:r>
                <a14:m>
                  <m:oMath xmlns:m="http://schemas.openxmlformats.org/officeDocument/2006/math">
                    <m:r>
                      <a:rPr lang="en-US" sz="2000" b="0" i="1" smtClean="0">
                        <a:latin typeface="Cambria Math" panose="02040503050406030204" pitchFamily="18" charset="0"/>
                      </a:rPr>
                      <m:t>𝑓</m:t>
                    </m:r>
                  </m:oMath>
                </a14:m>
                <a:endParaRPr lang="en-US" sz="2000" b="0" dirty="0"/>
              </a:p>
              <a:p>
                <a:pPr lvl="2"/>
                <a:endParaRPr lang="en-US" sz="2000" dirty="0"/>
              </a:p>
            </p:txBody>
          </p:sp>
        </mc:Choice>
        <mc:Fallback xmlns="">
          <p:sp>
            <p:nvSpPr>
              <p:cNvPr id="4" name="Text Placeholder 3"/>
              <p:cNvSpPr>
                <a:spLocks noGrp="1" noRot="1" noChangeAspect="1" noMove="1" noResize="1" noEditPoints="1" noAdjustHandles="1" noChangeArrowheads="1" noChangeShapeType="1" noTextEdit="1"/>
              </p:cNvSpPr>
              <p:nvPr>
                <p:ph type="body" sz="quarter" idx="13"/>
              </p:nvPr>
            </p:nvSpPr>
            <p:spPr>
              <a:blipFill rotWithShape="0">
                <a:blip r:embed="rId3"/>
                <a:stretch>
                  <a:fillRect l="-590" t="-1874"/>
                </a:stretch>
              </a:blipFill>
            </p:spPr>
            <p:txBody>
              <a:bodyPr/>
              <a:lstStyle/>
              <a:p>
                <a:r>
                  <a:rPr lang="de-DE">
                    <a:noFill/>
                  </a:rPr>
                  <a:t> </a:t>
                </a:r>
              </a:p>
            </p:txBody>
          </p:sp>
        </mc:Fallback>
      </mc:AlternateContent>
      <p:sp>
        <p:nvSpPr>
          <p:cNvPr id="5" name="Date Placeholder 4"/>
          <p:cNvSpPr>
            <a:spLocks noGrp="1"/>
          </p:cNvSpPr>
          <p:nvPr>
            <p:ph type="dt" sz="half" idx="10"/>
          </p:nvPr>
        </p:nvSpPr>
        <p:spPr/>
        <p:txBody>
          <a:bodyPr/>
          <a:lstStyle/>
          <a:p>
            <a:fld id="{8B403FB5-0B72-498C-BE8D-47AAB37A2F13}" type="datetime3">
              <a:rPr lang="de-DE" smtClean="0"/>
              <a:t>08/08/18</a:t>
            </a:fld>
            <a:endParaRPr lang="aa-ET" dirty="0"/>
          </a:p>
        </p:txBody>
      </p:sp>
      <p:sp>
        <p:nvSpPr>
          <p:cNvPr id="6" name="Footer Placeholder 5"/>
          <p:cNvSpPr>
            <a:spLocks noGrp="1"/>
          </p:cNvSpPr>
          <p:nvPr>
            <p:ph type="ftr" sz="quarter" idx="11"/>
          </p:nvPr>
        </p:nvSpPr>
        <p:spPr/>
        <p:txBody>
          <a:bodyPr/>
          <a:lstStyle/>
          <a:p>
            <a:r>
              <a:rPr lang="en-US" smtClean="0"/>
              <a:t>George Datseris, MPIDS (Göttingen)</a:t>
            </a:r>
            <a:endParaRPr lang="aa-ET" dirty="0"/>
          </a:p>
        </p:txBody>
      </p:sp>
      <p:pic>
        <p:nvPicPr>
          <p:cNvPr id="9" name="Picture 8">
            <a:extLst>
              <a:ext uri="{FF2B5EF4-FFF2-40B4-BE49-F238E27FC236}">
                <a16:creationId xmlns="" xmlns:a16="http://schemas.microsoft.com/office/drawing/2014/main" id="{2725880D-BA20-4BE4-94FF-9B2AF45D017B}"/>
              </a:ext>
            </a:extLst>
          </p:cNvPr>
          <p:cNvPicPr>
            <a:picLocks noChangeAspect="1"/>
          </p:cNvPicPr>
          <p:nvPr/>
        </p:nvPicPr>
        <p:blipFill>
          <a:blip r:embed="rId4"/>
          <a:stretch>
            <a:fillRect/>
          </a:stretch>
        </p:blipFill>
        <p:spPr>
          <a:xfrm>
            <a:off x="5812698" y="1167728"/>
            <a:ext cx="5799210" cy="5189739"/>
          </a:xfrm>
          <a:prstGeom prst="rect">
            <a:avLst/>
          </a:prstGeom>
          <a:ln w="19050">
            <a:solidFill>
              <a:schemeClr val="accent4"/>
            </a:solidFill>
          </a:ln>
        </p:spPr>
      </p:pic>
    </p:spTree>
    <p:extLst>
      <p:ext uri="{BB962C8B-B14F-4D97-AF65-F5344CB8AC3E}">
        <p14:creationId xmlns:p14="http://schemas.microsoft.com/office/powerpoint/2010/main" val="638916903"/>
      </p:ext>
    </p:extLst>
  </p:cSld>
  <p:clrMapOvr>
    <a:masterClrMapping/>
  </p:clrMapOvr>
  <p:transition spd="med">
    <p:strips dir="l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de-DE" dirty="0"/>
          </a:p>
        </p:txBody>
      </p:sp>
      <p:sp>
        <p:nvSpPr>
          <p:cNvPr id="4" name="Text Placeholder 3"/>
          <p:cNvSpPr>
            <a:spLocks noGrp="1"/>
          </p:cNvSpPr>
          <p:nvPr>
            <p:ph type="body" sz="quarter" idx="13"/>
          </p:nvPr>
        </p:nvSpPr>
        <p:spPr/>
        <p:txBody>
          <a:bodyPr/>
          <a:lstStyle/>
          <a:p>
            <a:r>
              <a:rPr lang="en-US" dirty="0"/>
              <a:t>Julia has made my own workflow (as a scientist)</a:t>
            </a:r>
            <a:br>
              <a:rPr lang="en-US" dirty="0"/>
            </a:br>
            <a:r>
              <a:rPr lang="en-US" dirty="0"/>
              <a:t>massively more productive</a:t>
            </a:r>
          </a:p>
          <a:p>
            <a:pPr lvl="1"/>
            <a:r>
              <a:rPr lang="en-US" dirty="0"/>
              <a:t>Can apply to many more scientists</a:t>
            </a:r>
          </a:p>
          <a:p>
            <a:endParaRPr lang="en-US" dirty="0"/>
          </a:p>
          <a:p>
            <a:endParaRPr lang="en-US" dirty="0"/>
          </a:p>
          <a:p>
            <a:r>
              <a:rPr lang="en-US" dirty="0" err="1"/>
              <a:t>JuliaDynamics</a:t>
            </a:r>
            <a:r>
              <a:rPr lang="en-US" dirty="0"/>
              <a:t>: check us out</a:t>
            </a:r>
            <a:r>
              <a:rPr lang="en-US" dirty="0" smtClean="0"/>
              <a:t>!</a:t>
            </a:r>
          </a:p>
          <a:p>
            <a:endParaRPr lang="en-US" dirty="0"/>
          </a:p>
          <a:p>
            <a:r>
              <a:rPr lang="en-US" i="1" dirty="0" smtClean="0"/>
              <a:t>P.s.: </a:t>
            </a:r>
            <a:r>
              <a:rPr lang="en-US" i="1" dirty="0" err="1" smtClean="0"/>
              <a:t>JuliaMusic</a:t>
            </a:r>
            <a:r>
              <a:rPr lang="en-US" i="1" dirty="0" smtClean="0"/>
              <a:t> incoming</a:t>
            </a:r>
            <a:endParaRPr lang="en-US" i="1" dirty="0"/>
          </a:p>
        </p:txBody>
      </p:sp>
      <p:sp>
        <p:nvSpPr>
          <p:cNvPr id="5" name="Date Placeholder 4"/>
          <p:cNvSpPr>
            <a:spLocks noGrp="1"/>
          </p:cNvSpPr>
          <p:nvPr>
            <p:ph type="dt" sz="half" idx="10"/>
          </p:nvPr>
        </p:nvSpPr>
        <p:spPr/>
        <p:txBody>
          <a:bodyPr/>
          <a:lstStyle/>
          <a:p>
            <a:fld id="{CBEBB81B-49D4-4AAD-A8E0-8DC99121A44D}" type="datetime3">
              <a:rPr lang="de-DE" smtClean="0"/>
              <a:t>08/08/18</a:t>
            </a:fld>
            <a:endParaRPr lang="aa-ET" dirty="0"/>
          </a:p>
        </p:txBody>
      </p:sp>
      <p:sp>
        <p:nvSpPr>
          <p:cNvPr id="6" name="Footer Placeholder 5"/>
          <p:cNvSpPr>
            <a:spLocks noGrp="1"/>
          </p:cNvSpPr>
          <p:nvPr>
            <p:ph type="ftr" sz="quarter" idx="11"/>
          </p:nvPr>
        </p:nvSpPr>
        <p:spPr/>
        <p:txBody>
          <a:bodyPr/>
          <a:lstStyle/>
          <a:p>
            <a:r>
              <a:rPr lang="en-US" smtClean="0"/>
              <a:t>George Datseris, MPIDS (Göttingen)</a:t>
            </a:r>
            <a:endParaRPr lang="aa-ET"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274" t="9752" r="1079" b="18111"/>
          <a:stretch/>
        </p:blipFill>
        <p:spPr>
          <a:xfrm>
            <a:off x="7508606" y="3094947"/>
            <a:ext cx="1648169" cy="1628312"/>
          </a:xfrm>
          <a:prstGeom prst="rect">
            <a:avLst/>
          </a:prstGeom>
        </p:spPr>
      </p:pic>
      <p:sp>
        <p:nvSpPr>
          <p:cNvPr id="11" name="TextBox 10"/>
          <p:cNvSpPr txBox="1"/>
          <p:nvPr/>
        </p:nvSpPr>
        <p:spPr>
          <a:xfrm>
            <a:off x="7401683" y="2485636"/>
            <a:ext cx="1383741" cy="646331"/>
          </a:xfrm>
          <a:prstGeom prst="rect">
            <a:avLst/>
          </a:prstGeom>
          <a:noFill/>
        </p:spPr>
        <p:txBody>
          <a:bodyPr wrap="square" rtlCol="0">
            <a:spAutoFit/>
          </a:bodyPr>
          <a:lstStyle/>
          <a:p>
            <a:r>
              <a:rPr lang="en-US" dirty="0" err="1"/>
              <a:t>Gitter</a:t>
            </a:r>
            <a:r>
              <a:rPr lang="en-US" dirty="0"/>
              <a:t>/Slack:</a:t>
            </a:r>
            <a:br>
              <a:rPr lang="en-US" dirty="0"/>
            </a:br>
            <a:r>
              <a:rPr lang="en-US" b="1" dirty="0"/>
              <a:t>@Datseris</a:t>
            </a:r>
            <a:endParaRPr lang="de-DE" b="1" dirty="0"/>
          </a:p>
        </p:txBody>
      </p:sp>
    </p:spTree>
    <p:extLst>
      <p:ext uri="{BB962C8B-B14F-4D97-AF65-F5344CB8AC3E}">
        <p14:creationId xmlns:p14="http://schemas.microsoft.com/office/powerpoint/2010/main" val="139914862"/>
      </p:ext>
    </p:extLst>
  </p:cSld>
  <p:clrMapOvr>
    <a:masterClrMapping/>
  </p:clrMapOvr>
  <p:transition spd="med">
    <p:strips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747636"/>
            <a:ext cx="9144000" cy="1128849"/>
          </a:xfrm>
        </p:spPr>
        <p:txBody>
          <a:bodyPr/>
          <a:lstStyle/>
          <a:p>
            <a:r>
              <a:rPr lang="en-US" dirty="0"/>
              <a:t>Thank you!</a:t>
            </a:r>
            <a:endParaRPr lang="de-DE" dirty="0"/>
          </a:p>
        </p:txBody>
      </p:sp>
      <p:grpSp>
        <p:nvGrpSpPr>
          <p:cNvPr id="3" name="Group 2"/>
          <p:cNvGrpSpPr/>
          <p:nvPr/>
        </p:nvGrpSpPr>
        <p:grpSpPr>
          <a:xfrm>
            <a:off x="7916087" y="2185471"/>
            <a:ext cx="3290082" cy="1511960"/>
            <a:chOff x="8272511" y="4130968"/>
            <a:chExt cx="3290082" cy="151196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2511" y="4138438"/>
              <a:ext cx="1504490" cy="1504490"/>
            </a:xfrm>
            <a:prstGeom prst="rect">
              <a:avLst/>
            </a:prstGeom>
            <a:ln>
              <a:solidFill>
                <a:schemeClr val="accent1"/>
              </a:solidFill>
            </a:ln>
          </p:spPr>
        </p:pic>
        <p:sp>
          <p:nvSpPr>
            <p:cNvPr id="2" name="TextBox 1"/>
            <p:cNvSpPr txBox="1"/>
            <p:nvPr/>
          </p:nvSpPr>
          <p:spPr>
            <a:xfrm>
              <a:off x="9874987" y="4130968"/>
              <a:ext cx="1687606" cy="830997"/>
            </a:xfrm>
            <a:prstGeom prst="rect">
              <a:avLst/>
            </a:prstGeom>
            <a:noFill/>
          </p:spPr>
          <p:txBody>
            <a:bodyPr wrap="square" rtlCol="0">
              <a:spAutoFit/>
            </a:bodyPr>
            <a:lstStyle/>
            <a:p>
              <a:r>
                <a:rPr lang="en-US" sz="2400" dirty="0"/>
                <a:t>Chris</a:t>
              </a:r>
              <a:br>
                <a:rPr lang="en-US" sz="2400" dirty="0"/>
              </a:br>
              <a:r>
                <a:rPr lang="en-US" sz="2400" dirty="0" err="1"/>
                <a:t>Rackauckas</a:t>
              </a:r>
              <a:endParaRPr lang="de-DE" sz="2400" dirty="0"/>
            </a:p>
          </p:txBody>
        </p:sp>
      </p:grpSp>
      <p:grpSp>
        <p:nvGrpSpPr>
          <p:cNvPr id="19" name="Group 18"/>
          <p:cNvGrpSpPr/>
          <p:nvPr/>
        </p:nvGrpSpPr>
        <p:grpSpPr>
          <a:xfrm>
            <a:off x="4667867" y="2185471"/>
            <a:ext cx="3205890" cy="1511960"/>
            <a:chOff x="1524000" y="4155975"/>
            <a:chExt cx="3205890" cy="1511960"/>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7982" t="6983" r="35557" b="16704"/>
            <a:stretch/>
          </p:blipFill>
          <p:spPr>
            <a:xfrm>
              <a:off x="1524000" y="4168587"/>
              <a:ext cx="1074531" cy="1499348"/>
            </a:xfrm>
            <a:prstGeom prst="rect">
              <a:avLst/>
            </a:prstGeom>
            <a:ln>
              <a:solidFill>
                <a:schemeClr val="accent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2061" y="4617640"/>
              <a:ext cx="1050295" cy="1050295"/>
            </a:xfrm>
            <a:prstGeom prst="rect">
              <a:avLst/>
            </a:prstGeom>
            <a:ln>
              <a:solidFill>
                <a:schemeClr val="accent1"/>
              </a:solidFill>
            </a:ln>
          </p:spPr>
        </p:pic>
        <p:sp>
          <p:nvSpPr>
            <p:cNvPr id="18" name="TextBox 17"/>
            <p:cNvSpPr txBox="1"/>
            <p:nvPr/>
          </p:nvSpPr>
          <p:spPr>
            <a:xfrm>
              <a:off x="2598531" y="4155975"/>
              <a:ext cx="2131359" cy="461665"/>
            </a:xfrm>
            <a:prstGeom prst="rect">
              <a:avLst/>
            </a:prstGeom>
            <a:noFill/>
          </p:spPr>
          <p:txBody>
            <a:bodyPr wrap="square" rtlCol="0">
              <a:spAutoFit/>
            </a:bodyPr>
            <a:lstStyle/>
            <a:p>
              <a:r>
                <a:rPr lang="en-US" sz="2400" dirty="0"/>
                <a:t>Lukas </a:t>
              </a:r>
              <a:r>
                <a:rPr lang="en-US" sz="2400" dirty="0" err="1"/>
                <a:t>Hupe</a:t>
              </a:r>
              <a:endParaRPr lang="de-DE" sz="2400" dirty="0"/>
            </a:p>
          </p:txBody>
        </p:sp>
      </p:grpSp>
      <p:sp>
        <p:nvSpPr>
          <p:cNvPr id="6" name="TextBox 5">
            <a:extLst>
              <a:ext uri="{FF2B5EF4-FFF2-40B4-BE49-F238E27FC236}">
                <a16:creationId xmlns="" xmlns:a16="http://schemas.microsoft.com/office/drawing/2014/main" id="{A13E5338-00D5-4DEE-A4BC-4D40EE4BA312}"/>
              </a:ext>
            </a:extLst>
          </p:cNvPr>
          <p:cNvSpPr txBox="1"/>
          <p:nvPr/>
        </p:nvSpPr>
        <p:spPr>
          <a:xfrm>
            <a:off x="1325880" y="4032504"/>
            <a:ext cx="254203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jrevels</a:t>
            </a:r>
            <a:endParaRPr lang="en-US" dirty="0"/>
          </a:p>
          <a:p>
            <a:pPr marL="285750" indent="-285750">
              <a:buFont typeface="Arial" panose="020B0604020202020204" pitchFamily="34" charset="0"/>
              <a:buChar char="•"/>
            </a:pPr>
            <a:r>
              <a:rPr lang="en-US" dirty="0"/>
              <a:t>@</a:t>
            </a:r>
            <a:r>
              <a:rPr lang="en-US" dirty="0" err="1"/>
              <a:t>KristofferC</a:t>
            </a:r>
            <a:endParaRPr lang="en-US" dirty="0"/>
          </a:p>
          <a:p>
            <a:pPr marL="285750" indent="-285750">
              <a:buFont typeface="Arial" panose="020B0604020202020204" pitchFamily="34" charset="0"/>
              <a:buChar char="•"/>
            </a:pPr>
            <a:r>
              <a:rPr lang="en-US" dirty="0"/>
              <a:t>@</a:t>
            </a:r>
            <a:r>
              <a:rPr lang="en-US" dirty="0" err="1"/>
              <a:t>JoelHobson</a:t>
            </a:r>
            <a:endParaRPr lang="en-US" dirty="0"/>
          </a:p>
          <a:p>
            <a:pPr marL="285750" indent="-285750">
              <a:buFont typeface="Arial" panose="020B0604020202020204" pitchFamily="34" charset="0"/>
              <a:buChar char="•"/>
            </a:pPr>
            <a:r>
              <a:rPr lang="en-US" dirty="0"/>
              <a:t>@</a:t>
            </a:r>
            <a:r>
              <a:rPr lang="en-US" dirty="0" err="1"/>
              <a:t>dpsanders</a:t>
            </a:r>
            <a:endParaRPr lang="en-US" dirty="0"/>
          </a:p>
        </p:txBody>
      </p:sp>
      <p:sp>
        <p:nvSpPr>
          <p:cNvPr id="20" name="TextBox 19">
            <a:extLst>
              <a:ext uri="{FF2B5EF4-FFF2-40B4-BE49-F238E27FC236}">
                <a16:creationId xmlns="" xmlns:a16="http://schemas.microsoft.com/office/drawing/2014/main" id="{894FA436-B2E5-4E6D-A415-D640CE824EF7}"/>
              </a:ext>
            </a:extLst>
          </p:cNvPr>
          <p:cNvSpPr txBox="1"/>
          <p:nvPr/>
        </p:nvSpPr>
        <p:spPr>
          <a:xfrm>
            <a:off x="3535983" y="4032504"/>
            <a:ext cx="254203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pfitzeb</a:t>
            </a:r>
            <a:endParaRPr lang="en-US" dirty="0"/>
          </a:p>
          <a:p>
            <a:pPr marL="285750" indent="-285750">
              <a:buFont typeface="Arial" panose="020B0604020202020204" pitchFamily="34" charset="0"/>
              <a:buChar char="•"/>
            </a:pPr>
            <a:r>
              <a:rPr lang="en-US" dirty="0"/>
              <a:t>@</a:t>
            </a:r>
            <a:r>
              <a:rPr lang="en-US" dirty="0" err="1"/>
              <a:t>ScottPJones</a:t>
            </a:r>
            <a:endParaRPr lang="en-US" dirty="0"/>
          </a:p>
          <a:p>
            <a:pPr marL="285750" indent="-285750">
              <a:buFont typeface="Arial" panose="020B0604020202020204" pitchFamily="34" charset="0"/>
              <a:buChar char="•"/>
            </a:pPr>
            <a:r>
              <a:rPr lang="en-US" dirty="0"/>
              <a:t>@</a:t>
            </a:r>
            <a:r>
              <a:rPr lang="en-US" dirty="0" err="1"/>
              <a:t>andyferris</a:t>
            </a:r>
            <a:endParaRPr lang="en-US" dirty="0"/>
          </a:p>
          <a:p>
            <a:pPr marL="285750" indent="-285750">
              <a:buFont typeface="Arial" panose="020B0604020202020204" pitchFamily="34" charset="0"/>
              <a:buChar char="•"/>
            </a:pPr>
            <a:r>
              <a:rPr lang="en-US" dirty="0"/>
              <a:t>@</a:t>
            </a:r>
            <a:r>
              <a:rPr lang="en-US" dirty="0" err="1"/>
              <a:t>dapias</a:t>
            </a:r>
            <a:endParaRPr lang="en-US" dirty="0"/>
          </a:p>
        </p:txBody>
      </p:sp>
      <p:sp>
        <p:nvSpPr>
          <p:cNvPr id="21" name="TextBox 20">
            <a:extLst>
              <a:ext uri="{FF2B5EF4-FFF2-40B4-BE49-F238E27FC236}">
                <a16:creationId xmlns="" xmlns:a16="http://schemas.microsoft.com/office/drawing/2014/main" id="{56E1A2A2-BF03-492E-B845-414E8243C7F2}"/>
              </a:ext>
            </a:extLst>
          </p:cNvPr>
          <p:cNvSpPr txBox="1"/>
          <p:nvPr/>
        </p:nvSpPr>
        <p:spPr>
          <a:xfrm>
            <a:off x="5782058" y="4032504"/>
            <a:ext cx="254203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tkf</a:t>
            </a:r>
            <a:endParaRPr lang="en-US" dirty="0"/>
          </a:p>
          <a:p>
            <a:pPr marL="285750" indent="-285750">
              <a:buFont typeface="Arial" panose="020B0604020202020204" pitchFamily="34" charset="0"/>
              <a:buChar char="•"/>
            </a:pPr>
            <a:r>
              <a:rPr lang="en-US" dirty="0"/>
              <a:t>@</a:t>
            </a:r>
            <a:r>
              <a:rPr lang="en-US" dirty="0" err="1"/>
              <a:t>RainerEngelken</a:t>
            </a:r>
            <a:endParaRPr lang="en-US" dirty="0"/>
          </a:p>
          <a:p>
            <a:pPr marL="285750" indent="-285750">
              <a:buFont typeface="Arial" panose="020B0604020202020204" pitchFamily="34" charset="0"/>
              <a:buChar char="•"/>
            </a:pPr>
            <a:r>
              <a:rPr lang="en-US" dirty="0"/>
              <a:t>@</a:t>
            </a:r>
            <a:r>
              <a:rPr lang="en-US" dirty="0" err="1"/>
              <a:t>halleysfifthinc</a:t>
            </a:r>
            <a:endParaRPr lang="en-US" dirty="0"/>
          </a:p>
          <a:p>
            <a:pPr marL="285750" indent="-285750">
              <a:buFont typeface="Arial" panose="020B0604020202020204" pitchFamily="34" charset="0"/>
              <a:buChar char="•"/>
            </a:pPr>
            <a:r>
              <a:rPr lang="en-US" dirty="0"/>
              <a:t>@</a:t>
            </a:r>
            <a:r>
              <a:rPr lang="en-US" dirty="0" err="1"/>
              <a:t>pkofod</a:t>
            </a:r>
            <a:r>
              <a:rPr lang="en-US" dirty="0"/>
              <a:t> </a:t>
            </a:r>
          </a:p>
        </p:txBody>
      </p:sp>
      <p:sp>
        <p:nvSpPr>
          <p:cNvPr id="22" name="TextBox 21">
            <a:extLst>
              <a:ext uri="{FF2B5EF4-FFF2-40B4-BE49-F238E27FC236}">
                <a16:creationId xmlns="" xmlns:a16="http://schemas.microsoft.com/office/drawing/2014/main" id="{9EB545FB-52E4-4E53-B9E5-04D0FF548F5E}"/>
              </a:ext>
            </a:extLst>
          </p:cNvPr>
          <p:cNvSpPr txBox="1"/>
          <p:nvPr/>
        </p:nvSpPr>
        <p:spPr>
          <a:xfrm>
            <a:off x="8567675" y="4032504"/>
            <a:ext cx="3154933" cy="1107996"/>
          </a:xfrm>
          <a:prstGeom prst="rect">
            <a:avLst/>
          </a:prstGeom>
          <a:noFill/>
        </p:spPr>
        <p:txBody>
          <a:bodyPr wrap="square" rtlCol="0">
            <a:spAutoFit/>
          </a:bodyPr>
          <a:lstStyle/>
          <a:p>
            <a:r>
              <a:rPr lang="en-US" dirty="0"/>
              <a:t>And from my Institute:</a:t>
            </a:r>
          </a:p>
          <a:p>
            <a:r>
              <a:rPr lang="en-US" sz="2400" b="1" dirty="0"/>
              <a:t>Ragnar Fleischman</a:t>
            </a:r>
          </a:p>
          <a:p>
            <a:r>
              <a:rPr lang="en-US" sz="2400" b="1" dirty="0"/>
              <a:t>Ulrich </a:t>
            </a:r>
            <a:r>
              <a:rPr lang="en-US" sz="2400" b="1" dirty="0" err="1"/>
              <a:t>Parlitz</a:t>
            </a:r>
            <a:endParaRPr lang="en-US" sz="2400" b="1" dirty="0"/>
          </a:p>
        </p:txBody>
      </p:sp>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r="26147"/>
          <a:stretch/>
        </p:blipFill>
        <p:spPr>
          <a:xfrm>
            <a:off x="1325881" y="2185470"/>
            <a:ext cx="1115148" cy="1509966"/>
          </a:xfrm>
          <a:prstGeom prst="rect">
            <a:avLst/>
          </a:prstGeom>
        </p:spPr>
      </p:pic>
      <p:sp>
        <p:nvSpPr>
          <p:cNvPr id="10" name="TextBox 9"/>
          <p:cNvSpPr txBox="1"/>
          <p:nvPr/>
        </p:nvSpPr>
        <p:spPr>
          <a:xfrm>
            <a:off x="2558348" y="2185470"/>
            <a:ext cx="2164186" cy="461665"/>
          </a:xfrm>
          <a:prstGeom prst="rect">
            <a:avLst/>
          </a:prstGeom>
          <a:noFill/>
        </p:spPr>
        <p:txBody>
          <a:bodyPr wrap="square" rtlCol="0">
            <a:spAutoFit/>
          </a:bodyPr>
          <a:lstStyle/>
          <a:p>
            <a:r>
              <a:rPr lang="en-US" sz="2400" dirty="0"/>
              <a:t>Jonas </a:t>
            </a:r>
            <a:r>
              <a:rPr lang="en-US" sz="2400" dirty="0" err="1"/>
              <a:t>Isensee</a:t>
            </a:r>
            <a:endParaRPr lang="de-DE" sz="24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8348" y="2666269"/>
            <a:ext cx="1031162" cy="1031162"/>
          </a:xfrm>
          <a:prstGeom prst="rect">
            <a:avLst/>
          </a:prstGeom>
          <a:ln>
            <a:solidFill>
              <a:schemeClr val="accent1"/>
            </a:solidFill>
          </a:ln>
        </p:spPr>
      </p:pic>
    </p:spTree>
    <p:extLst>
      <p:ext uri="{BB962C8B-B14F-4D97-AF65-F5344CB8AC3E}">
        <p14:creationId xmlns:p14="http://schemas.microsoft.com/office/powerpoint/2010/main" val="2785283106"/>
      </p:ext>
    </p:extLst>
  </p:cSld>
  <p:clrMapOvr>
    <a:masterClrMapping/>
  </p:clrMapOvr>
  <p:transition spd="med">
    <p:strips dir="l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099B8A-BA9A-4B80-ADC8-D0BE32912591}"/>
              </a:ext>
            </a:extLst>
          </p:cNvPr>
          <p:cNvSpPr>
            <a:spLocks noGrp="1"/>
          </p:cNvSpPr>
          <p:nvPr>
            <p:ph type="title"/>
          </p:nvPr>
        </p:nvSpPr>
        <p:spPr/>
        <p:txBody>
          <a:bodyPr/>
          <a:lstStyle/>
          <a:p>
            <a:r>
              <a:rPr lang="en-US" dirty="0"/>
              <a:t>What does science need from code?</a:t>
            </a:r>
            <a:endParaRPr lang="aa-ET" dirty="0"/>
          </a:p>
        </p:txBody>
      </p:sp>
      <p:sp>
        <p:nvSpPr>
          <p:cNvPr id="3" name="Text Placeholder 2">
            <a:extLst>
              <a:ext uri="{FF2B5EF4-FFF2-40B4-BE49-F238E27FC236}">
                <a16:creationId xmlns="" xmlns:a16="http://schemas.microsoft.com/office/drawing/2014/main" id="{1736B2D5-6A2F-401B-8AE7-4257E03B3BF3}"/>
              </a:ext>
            </a:extLst>
          </p:cNvPr>
          <p:cNvSpPr>
            <a:spLocks noGrp="1"/>
          </p:cNvSpPr>
          <p:nvPr>
            <p:ph type="body" sz="quarter" idx="13"/>
          </p:nvPr>
        </p:nvSpPr>
        <p:spPr/>
        <p:txBody>
          <a:bodyPr>
            <a:normAutofit/>
          </a:bodyPr>
          <a:lstStyle/>
          <a:p>
            <a:pPr marL="457200" indent="-457200">
              <a:lnSpc>
                <a:spcPct val="150000"/>
              </a:lnSpc>
              <a:buFont typeface="+mj-lt"/>
              <a:buAutoNum type="arabicPeriod"/>
            </a:pPr>
            <a:r>
              <a:rPr lang="en-US" dirty="0"/>
              <a:t>Performance of  “doing science” , solving your problem</a:t>
            </a:r>
          </a:p>
          <a:p>
            <a:pPr lvl="1">
              <a:lnSpc>
                <a:spcPct val="150000"/>
              </a:lnSpc>
            </a:pPr>
            <a:r>
              <a:rPr lang="de-DE" dirty="0"/>
              <a:t>Interactive Language</a:t>
            </a:r>
          </a:p>
          <a:p>
            <a:pPr marL="457200" indent="-457200">
              <a:lnSpc>
                <a:spcPct val="150000"/>
              </a:lnSpc>
              <a:buFont typeface="+mj-lt"/>
              <a:buAutoNum type="arabicPeriod"/>
            </a:pPr>
            <a:r>
              <a:rPr lang="en-US" dirty="0"/>
              <a:t>Performance of computation</a:t>
            </a:r>
          </a:p>
          <a:p>
            <a:pPr marL="457200" indent="-457200">
              <a:lnSpc>
                <a:spcPct val="150000"/>
              </a:lnSpc>
              <a:buFont typeface="+mj-lt"/>
              <a:buAutoNum type="arabicPeriod"/>
            </a:pPr>
            <a:r>
              <a:rPr lang="en-US" dirty="0"/>
              <a:t>Source code that is concise, </a:t>
            </a:r>
            <a:r>
              <a:rPr lang="en-US" b="1" dirty="0"/>
              <a:t>intuitive</a:t>
            </a:r>
            <a:r>
              <a:rPr lang="en-US" dirty="0"/>
              <a:t>, easy to read &amp; understand</a:t>
            </a:r>
          </a:p>
          <a:p>
            <a:pPr marL="457200" indent="-457200">
              <a:lnSpc>
                <a:spcPct val="150000"/>
              </a:lnSpc>
              <a:buFont typeface="+mj-lt"/>
              <a:buAutoNum type="arabicPeriod"/>
            </a:pPr>
            <a:r>
              <a:rPr lang="en-US" dirty="0"/>
              <a:t>Code that is easy to share, install, use and replicate</a:t>
            </a:r>
            <a:endParaRPr lang="de-DE" dirty="0"/>
          </a:p>
          <a:p>
            <a:pPr marL="457200" indent="-457200">
              <a:lnSpc>
                <a:spcPct val="150000"/>
              </a:lnSpc>
              <a:buFont typeface="+mj-lt"/>
              <a:buAutoNum type="arabicPeriod"/>
            </a:pPr>
            <a:r>
              <a:rPr lang="en-US" dirty="0"/>
              <a:t>Free and open sourced (collaborate with </a:t>
            </a:r>
            <a:r>
              <a:rPr lang="en-US" i="1" dirty="0"/>
              <a:t>anyone</a:t>
            </a:r>
            <a:r>
              <a:rPr lang="en-US" dirty="0"/>
              <a:t>)</a:t>
            </a:r>
            <a:endParaRPr lang="aa-ET" dirty="0"/>
          </a:p>
        </p:txBody>
      </p:sp>
      <p:sp>
        <p:nvSpPr>
          <p:cNvPr id="4" name="Date Placeholder 3">
            <a:extLst>
              <a:ext uri="{FF2B5EF4-FFF2-40B4-BE49-F238E27FC236}">
                <a16:creationId xmlns="" xmlns:a16="http://schemas.microsoft.com/office/drawing/2014/main" id="{96AE6E6C-B12D-4283-AEEE-239330DD86EB}"/>
              </a:ext>
            </a:extLst>
          </p:cNvPr>
          <p:cNvSpPr>
            <a:spLocks noGrp="1"/>
          </p:cNvSpPr>
          <p:nvPr>
            <p:ph type="dt" sz="half" idx="10"/>
          </p:nvPr>
        </p:nvSpPr>
        <p:spPr/>
        <p:txBody>
          <a:bodyPr/>
          <a:lstStyle/>
          <a:p>
            <a:fld id="{47A49A8E-A5F3-450A-B16B-22B94814E027}" type="datetime3">
              <a:rPr lang="de-DE" smtClean="0"/>
              <a:t>08/08/18</a:t>
            </a:fld>
            <a:endParaRPr lang="aa-ET" dirty="0"/>
          </a:p>
        </p:txBody>
      </p:sp>
      <p:sp>
        <p:nvSpPr>
          <p:cNvPr id="5" name="Footer Placeholder 4">
            <a:extLst>
              <a:ext uri="{FF2B5EF4-FFF2-40B4-BE49-F238E27FC236}">
                <a16:creationId xmlns="" xmlns:a16="http://schemas.microsoft.com/office/drawing/2014/main" id="{AEBF2FE7-9051-46FD-9976-A0750D21FA42}"/>
              </a:ext>
            </a:extLst>
          </p:cNvPr>
          <p:cNvSpPr>
            <a:spLocks noGrp="1"/>
          </p:cNvSpPr>
          <p:nvPr>
            <p:ph type="ftr" sz="quarter" idx="11"/>
          </p:nvPr>
        </p:nvSpPr>
        <p:spPr/>
        <p:txBody>
          <a:bodyPr/>
          <a:lstStyle/>
          <a:p>
            <a:r>
              <a:rPr lang="en-US" smtClean="0"/>
              <a:t>George Datseris, MPIDS (Göttingen)</a:t>
            </a:r>
            <a:endParaRPr lang="aa-ET" dirty="0"/>
          </a:p>
        </p:txBody>
      </p:sp>
    </p:spTree>
    <p:extLst>
      <p:ext uri="{BB962C8B-B14F-4D97-AF65-F5344CB8AC3E}">
        <p14:creationId xmlns:p14="http://schemas.microsoft.com/office/powerpoint/2010/main" val="3957690009"/>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AE7438B9-1EB9-447F-A432-E03FE06B8B6D}"/>
              </a:ext>
            </a:extLst>
          </p:cNvPr>
          <p:cNvSpPr>
            <a:spLocks noGrp="1"/>
          </p:cNvSpPr>
          <p:nvPr>
            <p:ph type="title"/>
          </p:nvPr>
        </p:nvSpPr>
        <p:spPr/>
        <p:txBody>
          <a:bodyPr/>
          <a:lstStyle/>
          <a:p>
            <a:r>
              <a:rPr lang="en-US" dirty="0"/>
              <a:t>What we all know and love</a:t>
            </a:r>
            <a:endParaRPr lang="aa-ET" dirty="0"/>
          </a:p>
        </p:txBody>
      </p:sp>
      <p:sp>
        <p:nvSpPr>
          <p:cNvPr id="6" name="Text Placeholder 5">
            <a:extLst>
              <a:ext uri="{FF2B5EF4-FFF2-40B4-BE49-F238E27FC236}">
                <a16:creationId xmlns="" xmlns:a16="http://schemas.microsoft.com/office/drawing/2014/main" id="{B252886B-8DAD-488E-8AE5-E35F6EDE4F64}"/>
              </a:ext>
            </a:extLst>
          </p:cNvPr>
          <p:cNvSpPr>
            <a:spLocks noGrp="1"/>
          </p:cNvSpPr>
          <p:nvPr>
            <p:ph type="body" sz="quarter" idx="13"/>
          </p:nvPr>
        </p:nvSpPr>
        <p:spPr/>
        <p:txBody>
          <a:bodyPr/>
          <a:lstStyle/>
          <a:p>
            <a:r>
              <a:rPr lang="en-US" dirty="0"/>
              <a:t>Julia is advertised as</a:t>
            </a:r>
          </a:p>
          <a:p>
            <a:pPr lvl="1"/>
            <a:r>
              <a:rPr lang="en-US" dirty="0"/>
              <a:t>Dynamic language</a:t>
            </a:r>
          </a:p>
          <a:p>
            <a:pPr lvl="1"/>
            <a:r>
              <a:rPr lang="en-US" dirty="0"/>
              <a:t>Intuitive syntax</a:t>
            </a:r>
          </a:p>
          <a:p>
            <a:pPr lvl="1"/>
            <a:r>
              <a:rPr lang="en-US" dirty="0"/>
              <a:t>Free &amp; Open sourced</a:t>
            </a:r>
          </a:p>
          <a:p>
            <a:pPr lvl="1"/>
            <a:r>
              <a:rPr lang="en-US" dirty="0"/>
              <a:t>Performance as good as C/Fortran</a:t>
            </a:r>
          </a:p>
          <a:p>
            <a:pPr lvl="1"/>
            <a:r>
              <a:rPr lang="en-US" b="1" dirty="0"/>
              <a:t>Solves the two language problem!</a:t>
            </a:r>
          </a:p>
          <a:p>
            <a:pPr lvl="1"/>
            <a:endParaRPr lang="en-US" dirty="0"/>
          </a:p>
          <a:p>
            <a:r>
              <a:rPr lang="en-US" dirty="0"/>
              <a:t>“Feels like Python; works like Lisp; fast like C”</a:t>
            </a:r>
          </a:p>
        </p:txBody>
      </p:sp>
      <p:sp>
        <p:nvSpPr>
          <p:cNvPr id="3" name="Date Placeholder 2">
            <a:extLst>
              <a:ext uri="{FF2B5EF4-FFF2-40B4-BE49-F238E27FC236}">
                <a16:creationId xmlns="" xmlns:a16="http://schemas.microsoft.com/office/drawing/2014/main" id="{BB2DF469-04D0-44FC-ABC2-6040B25ED5AE}"/>
              </a:ext>
            </a:extLst>
          </p:cNvPr>
          <p:cNvSpPr>
            <a:spLocks noGrp="1"/>
          </p:cNvSpPr>
          <p:nvPr>
            <p:ph type="dt" sz="half" idx="10"/>
          </p:nvPr>
        </p:nvSpPr>
        <p:spPr/>
        <p:txBody>
          <a:bodyPr/>
          <a:lstStyle/>
          <a:p>
            <a:fld id="{F5B6F2DC-1725-451C-8453-AF063255E5FD}" type="datetime3">
              <a:rPr lang="de-DE" smtClean="0"/>
              <a:t>08/08/18</a:t>
            </a:fld>
            <a:endParaRPr lang="aa-ET" dirty="0"/>
          </a:p>
        </p:txBody>
      </p:sp>
      <p:sp>
        <p:nvSpPr>
          <p:cNvPr id="4" name="Footer Placeholder 3">
            <a:extLst>
              <a:ext uri="{FF2B5EF4-FFF2-40B4-BE49-F238E27FC236}">
                <a16:creationId xmlns="" xmlns:a16="http://schemas.microsoft.com/office/drawing/2014/main" id="{421A4B7C-6AA8-4BA7-B7C6-8A9388A17F57}"/>
              </a:ext>
            </a:extLst>
          </p:cNvPr>
          <p:cNvSpPr>
            <a:spLocks noGrp="1"/>
          </p:cNvSpPr>
          <p:nvPr>
            <p:ph type="ftr" sz="quarter" idx="11"/>
          </p:nvPr>
        </p:nvSpPr>
        <p:spPr/>
        <p:txBody>
          <a:bodyPr/>
          <a:lstStyle/>
          <a:p>
            <a:r>
              <a:rPr lang="en-US" smtClean="0"/>
              <a:t>George Datseris, MPIDS (Göttingen)</a:t>
            </a:r>
            <a:endParaRPr lang="aa-ET" dirty="0"/>
          </a:p>
        </p:txBody>
      </p:sp>
      <p:sp>
        <p:nvSpPr>
          <p:cNvPr id="2" name="Callout: Line 1">
            <a:extLst>
              <a:ext uri="{FF2B5EF4-FFF2-40B4-BE49-F238E27FC236}">
                <a16:creationId xmlns="" xmlns:a16="http://schemas.microsoft.com/office/drawing/2014/main" id="{AB69A4CE-E401-451C-936C-07EAE7B541EC}"/>
              </a:ext>
            </a:extLst>
          </p:cNvPr>
          <p:cNvSpPr/>
          <p:nvPr/>
        </p:nvSpPr>
        <p:spPr>
          <a:xfrm>
            <a:off x="6796024" y="1592322"/>
            <a:ext cx="3042919" cy="1342902"/>
          </a:xfrm>
          <a:prstGeom prst="borderCallout1">
            <a:avLst>
              <a:gd name="adj1" fmla="val 50568"/>
              <a:gd name="adj2" fmla="val -422"/>
              <a:gd name="adj3" fmla="val 161856"/>
              <a:gd name="adj4" fmla="val -59070"/>
            </a:avLst>
          </a:prstGeom>
          <a:ln w="25400"/>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i="1" dirty="0" err="1"/>
              <a:t>Hypermassive</a:t>
            </a:r>
            <a:r>
              <a:rPr lang="en-US" sz="2400" i="1" dirty="0"/>
              <a:t> </a:t>
            </a:r>
            <a:r>
              <a:rPr lang="en-US" sz="2400" dirty="0"/>
              <a:t>benefit for science!!!</a:t>
            </a:r>
            <a:endParaRPr lang="aa-ET" sz="2400" i="1" dirty="0"/>
          </a:p>
        </p:txBody>
      </p:sp>
      <p:sp>
        <p:nvSpPr>
          <p:cNvPr id="11" name="Rectangle: Rounded Corners 10">
            <a:extLst>
              <a:ext uri="{FF2B5EF4-FFF2-40B4-BE49-F238E27FC236}">
                <a16:creationId xmlns="" xmlns:a16="http://schemas.microsoft.com/office/drawing/2014/main" id="{E848BAA1-A6F6-4901-944A-FEAB489FABDC}"/>
              </a:ext>
            </a:extLst>
          </p:cNvPr>
          <p:cNvSpPr/>
          <p:nvPr/>
        </p:nvSpPr>
        <p:spPr>
          <a:xfrm>
            <a:off x="6801446" y="4153534"/>
            <a:ext cx="4393602" cy="1671194"/>
          </a:xfrm>
          <a:prstGeom prst="roundRect">
            <a:avLst/>
          </a:prstGeom>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What Julia Offers Academic Researchers</a:t>
            </a:r>
            <a:br>
              <a:rPr lang="en-US" b="1" dirty="0"/>
            </a:br>
            <a:r>
              <a:rPr lang="en-US" b="1" dirty="0"/>
              <a:t/>
            </a:r>
            <a:br>
              <a:rPr lang="en-US" b="1" dirty="0"/>
            </a:br>
            <a:r>
              <a:rPr lang="en-US" b="1" dirty="0"/>
              <a:t>by Nick Eubank</a:t>
            </a:r>
          </a:p>
        </p:txBody>
      </p:sp>
    </p:spTree>
    <p:extLst>
      <p:ext uri="{BB962C8B-B14F-4D97-AF65-F5344CB8AC3E}">
        <p14:creationId xmlns:p14="http://schemas.microsoft.com/office/powerpoint/2010/main" val="37620861"/>
      </p:ext>
    </p:extLst>
  </p:cSld>
  <p:clrMapOvr>
    <a:masterClrMapping/>
  </p:clrMapOvr>
  <p:transition spd="med">
    <p:strips dir="l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6E7F94-B864-482A-A5FC-F5A1F9902B9D}"/>
              </a:ext>
            </a:extLst>
          </p:cNvPr>
          <p:cNvSpPr>
            <a:spLocks noGrp="1"/>
          </p:cNvSpPr>
          <p:nvPr>
            <p:ph type="title"/>
          </p:nvPr>
        </p:nvSpPr>
        <p:spPr/>
        <p:txBody>
          <a:bodyPr/>
          <a:lstStyle/>
          <a:p>
            <a:r>
              <a:rPr lang="en-US" dirty="0"/>
              <a:t>This talk: “unspoken” powers of Julia</a:t>
            </a:r>
            <a:endParaRPr lang="aa-ET"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 xmlns:a16="http://schemas.microsoft.com/office/drawing/2014/main" id="{354CC606-E61C-4B9B-81B4-E74C1B64D17A}"/>
                  </a:ext>
                </a:extLst>
              </p:cNvPr>
              <p:cNvSpPr>
                <a:spLocks noGrp="1"/>
              </p:cNvSpPr>
              <p:nvPr>
                <p:ph type="body" sz="quarter" idx="13"/>
              </p:nvPr>
            </p:nvSpPr>
            <p:spPr/>
            <p:txBody>
              <a:bodyPr>
                <a:normAutofit/>
              </a:bodyPr>
              <a:lstStyle/>
              <a:p>
                <a:r>
                  <a:rPr lang="en-US" b="1" dirty="0">
                    <a:solidFill>
                      <a:schemeClr val="accent3"/>
                    </a:solidFill>
                  </a:rPr>
                  <a:t>Multiple dispatch + Functional Programming  </a:t>
                </a:r>
                <a14:m>
                  <m:oMath xmlns:m="http://schemas.openxmlformats.org/officeDocument/2006/math">
                    <m:r>
                      <a:rPr lang="en-US" b="1" i="1" smtClean="0">
                        <a:solidFill>
                          <a:schemeClr val="accent3"/>
                        </a:solidFill>
                        <a:latin typeface="Cambria Math" panose="02040503050406030204" pitchFamily="18" charset="0"/>
                      </a:rPr>
                      <m:t>≡</m:t>
                    </m:r>
                  </m:oMath>
                </a14:m>
                <a:r>
                  <a:rPr lang="en-US" b="1" dirty="0">
                    <a:solidFill>
                      <a:schemeClr val="accent3"/>
                    </a:solidFill>
                  </a:rPr>
                  <a:t>  scientific algorithmic thought</a:t>
                </a:r>
              </a:p>
              <a:p>
                <a:endParaRPr lang="en-US" dirty="0"/>
              </a:p>
              <a:p>
                <a:r>
                  <a:rPr lang="en-US" dirty="0"/>
                  <a:t>Unprecedented productivity and clarity</a:t>
                </a:r>
              </a:p>
              <a:p>
                <a:endParaRPr lang="en-US" dirty="0"/>
              </a:p>
              <a:p>
                <a:r>
                  <a:rPr lang="en-US" dirty="0" smtClean="0"/>
                  <a:t>Sharing</a:t>
                </a:r>
                <a:r>
                  <a:rPr lang="en-US" dirty="0"/>
                  <a:t>, installing, using other’s code = super easy</a:t>
                </a:r>
              </a:p>
              <a:p>
                <a:pPr lvl="1"/>
                <a:r>
                  <a:rPr lang="en-US" dirty="0"/>
                  <a:t>Reading foreign source code is also easy (</a:t>
                </a:r>
                <a:r>
                  <a:rPr lang="en-US" dirty="0">
                    <a:solidFill>
                      <a:schemeClr val="accent4"/>
                    </a:solidFill>
                    <a:latin typeface="Consolas" panose="020B0609020204030204" pitchFamily="49" charset="0"/>
                  </a:rPr>
                  <a:t> @which cos(3.0) </a:t>
                </a:r>
                <a:r>
                  <a:rPr lang="en-US" dirty="0"/>
                  <a:t>)</a:t>
                </a:r>
              </a:p>
              <a:p>
                <a:pPr lvl="1"/>
                <a:r>
                  <a:rPr lang="en-US" dirty="0"/>
                  <a:t>Removes “black boxes”</a:t>
                </a:r>
              </a:p>
            </p:txBody>
          </p:sp>
        </mc:Choice>
        <mc:Fallback xmlns="">
          <p:sp>
            <p:nvSpPr>
              <p:cNvPr id="6" name="Text Placeholder 5">
                <a:extLst>
                  <a:ext uri="{FF2B5EF4-FFF2-40B4-BE49-F238E27FC236}">
                    <a16:creationId xmlns:a16="http://schemas.microsoft.com/office/drawing/2014/main" xmlns="" xmlns:a14="http://schemas.microsoft.com/office/drawing/2010/main" id="{354CC606-E61C-4B9B-81B4-E74C1B64D17A}"/>
                  </a:ext>
                </a:extLst>
              </p:cNvPr>
              <p:cNvSpPr>
                <a:spLocks noGrp="1" noRot="1" noChangeAspect="1" noMove="1" noResize="1" noEditPoints="1" noAdjustHandles="1" noChangeArrowheads="1" noChangeShapeType="1" noTextEdit="1"/>
              </p:cNvSpPr>
              <p:nvPr>
                <p:ph type="body" sz="quarter" idx="13"/>
              </p:nvPr>
            </p:nvSpPr>
            <p:spPr>
              <a:blipFill rotWithShape="0">
                <a:blip r:embed="rId3"/>
                <a:stretch>
                  <a:fillRect l="-376" t="-1544"/>
                </a:stretch>
              </a:blipFill>
            </p:spPr>
            <p:txBody>
              <a:bodyPr/>
              <a:lstStyle/>
              <a:p>
                <a:r>
                  <a:rPr lang="de-DE">
                    <a:noFill/>
                  </a:rPr>
                  <a:t> </a:t>
                </a:r>
              </a:p>
            </p:txBody>
          </p:sp>
        </mc:Fallback>
      </mc:AlternateContent>
      <p:sp>
        <p:nvSpPr>
          <p:cNvPr id="3" name="Date Placeholder 2">
            <a:extLst>
              <a:ext uri="{FF2B5EF4-FFF2-40B4-BE49-F238E27FC236}">
                <a16:creationId xmlns="" xmlns:a16="http://schemas.microsoft.com/office/drawing/2014/main" id="{5D1FFB82-0A7C-47AA-97DE-BD6729129956}"/>
              </a:ext>
            </a:extLst>
          </p:cNvPr>
          <p:cNvSpPr>
            <a:spLocks noGrp="1"/>
          </p:cNvSpPr>
          <p:nvPr>
            <p:ph type="dt" sz="half" idx="10"/>
          </p:nvPr>
        </p:nvSpPr>
        <p:spPr/>
        <p:txBody>
          <a:bodyPr/>
          <a:lstStyle/>
          <a:p>
            <a:fld id="{6683F3D2-FBDF-4A9F-920A-4494AFE99BA1}" type="datetime3">
              <a:rPr lang="de-DE" smtClean="0"/>
              <a:t>08/08/18</a:t>
            </a:fld>
            <a:endParaRPr lang="aa-ET" dirty="0"/>
          </a:p>
        </p:txBody>
      </p:sp>
      <p:sp>
        <p:nvSpPr>
          <p:cNvPr id="4" name="Footer Placeholder 3">
            <a:extLst>
              <a:ext uri="{FF2B5EF4-FFF2-40B4-BE49-F238E27FC236}">
                <a16:creationId xmlns="" xmlns:a16="http://schemas.microsoft.com/office/drawing/2014/main" id="{FB009589-B32B-43B5-B1F8-7DF88DA488B0}"/>
              </a:ext>
            </a:extLst>
          </p:cNvPr>
          <p:cNvSpPr>
            <a:spLocks noGrp="1"/>
          </p:cNvSpPr>
          <p:nvPr>
            <p:ph type="ftr" sz="quarter" idx="11"/>
          </p:nvPr>
        </p:nvSpPr>
        <p:spPr/>
        <p:txBody>
          <a:bodyPr/>
          <a:lstStyle/>
          <a:p>
            <a:r>
              <a:rPr lang="en-US" smtClean="0"/>
              <a:t>George Datseris, MPIDS (Göttingen)</a:t>
            </a:r>
            <a:endParaRPr lang="aa-ET" dirty="0"/>
          </a:p>
        </p:txBody>
      </p:sp>
    </p:spTree>
    <p:extLst>
      <p:ext uri="{BB962C8B-B14F-4D97-AF65-F5344CB8AC3E}">
        <p14:creationId xmlns:p14="http://schemas.microsoft.com/office/powerpoint/2010/main" val="3590241116"/>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920000-0822-4AC6-AF51-8680D673A158}"/>
              </a:ext>
            </a:extLst>
          </p:cNvPr>
          <p:cNvSpPr>
            <a:spLocks noGrp="1"/>
          </p:cNvSpPr>
          <p:nvPr>
            <p:ph type="title"/>
          </p:nvPr>
        </p:nvSpPr>
        <p:spPr/>
        <p:txBody>
          <a:bodyPr/>
          <a:lstStyle/>
          <a:p>
            <a:r>
              <a:rPr lang="en-US" dirty="0"/>
              <a:t>Syntax: clarity through the roof</a:t>
            </a:r>
            <a:endParaRPr lang="aa-ET" dirty="0"/>
          </a:p>
        </p:txBody>
      </p:sp>
      <p:sp>
        <p:nvSpPr>
          <p:cNvPr id="4" name="Text Placeholder 3">
            <a:extLst>
              <a:ext uri="{FF2B5EF4-FFF2-40B4-BE49-F238E27FC236}">
                <a16:creationId xmlns="" xmlns:a16="http://schemas.microsoft.com/office/drawing/2014/main" id="{722A6838-A443-4F47-BE0C-4C4F80CD7F3F}"/>
              </a:ext>
            </a:extLst>
          </p:cNvPr>
          <p:cNvSpPr>
            <a:spLocks noGrp="1"/>
          </p:cNvSpPr>
          <p:nvPr>
            <p:ph type="body" sz="quarter" idx="13"/>
          </p:nvPr>
        </p:nvSpPr>
        <p:spPr/>
        <p:txBody>
          <a:bodyPr/>
          <a:lstStyle/>
          <a:p>
            <a:r>
              <a:rPr lang="en-US" dirty="0"/>
              <a:t>Unicode:</a:t>
            </a:r>
          </a:p>
          <a:p>
            <a:endParaRPr lang="en-US" dirty="0"/>
          </a:p>
          <a:p>
            <a:r>
              <a:rPr lang="en-US" dirty="0"/>
              <a:t>Custom infix operators</a:t>
            </a:r>
          </a:p>
          <a:p>
            <a:endParaRPr lang="en-US" dirty="0"/>
          </a:p>
          <a:p>
            <a:endParaRPr lang="en-US" dirty="0"/>
          </a:p>
          <a:p>
            <a:endParaRPr lang="en-US" dirty="0"/>
          </a:p>
          <a:p>
            <a:r>
              <a:rPr lang="en-US" dirty="0"/>
              <a:t>Broadcasting (dot-fusion)</a:t>
            </a:r>
          </a:p>
          <a:p>
            <a:endParaRPr lang="en-US" dirty="0"/>
          </a:p>
        </p:txBody>
      </p:sp>
      <p:sp>
        <p:nvSpPr>
          <p:cNvPr id="5" name="Date Placeholder 4">
            <a:extLst>
              <a:ext uri="{FF2B5EF4-FFF2-40B4-BE49-F238E27FC236}">
                <a16:creationId xmlns="" xmlns:a16="http://schemas.microsoft.com/office/drawing/2014/main" id="{FE08AA7D-B634-4F01-A325-5DD7F1DCDE5B}"/>
              </a:ext>
            </a:extLst>
          </p:cNvPr>
          <p:cNvSpPr>
            <a:spLocks noGrp="1"/>
          </p:cNvSpPr>
          <p:nvPr>
            <p:ph type="dt" sz="half" idx="10"/>
          </p:nvPr>
        </p:nvSpPr>
        <p:spPr/>
        <p:txBody>
          <a:bodyPr/>
          <a:lstStyle/>
          <a:p>
            <a:fld id="{197454F4-E420-45D7-A25B-1BF7EBDF92E9}" type="datetime3">
              <a:rPr lang="de-DE" smtClean="0"/>
              <a:t>08/08/18</a:t>
            </a:fld>
            <a:endParaRPr lang="aa-ET" dirty="0"/>
          </a:p>
        </p:txBody>
      </p:sp>
      <p:sp>
        <p:nvSpPr>
          <p:cNvPr id="6" name="Footer Placeholder 5">
            <a:extLst>
              <a:ext uri="{FF2B5EF4-FFF2-40B4-BE49-F238E27FC236}">
                <a16:creationId xmlns="" xmlns:a16="http://schemas.microsoft.com/office/drawing/2014/main" id="{AC392BEA-7345-4E5D-A841-1AF76D599200}"/>
              </a:ext>
            </a:extLst>
          </p:cNvPr>
          <p:cNvSpPr>
            <a:spLocks noGrp="1"/>
          </p:cNvSpPr>
          <p:nvPr>
            <p:ph type="ftr" sz="quarter" idx="11"/>
          </p:nvPr>
        </p:nvSpPr>
        <p:spPr/>
        <p:txBody>
          <a:bodyPr/>
          <a:lstStyle/>
          <a:p>
            <a:r>
              <a:rPr lang="en-US" smtClean="0"/>
              <a:t>George Datseris, MPIDS (Göttingen)</a:t>
            </a:r>
            <a:endParaRPr lang="aa-ET" dirty="0"/>
          </a:p>
        </p:txBody>
      </p:sp>
      <p:pic>
        <p:nvPicPr>
          <p:cNvPr id="10" name="Picture 9"/>
          <p:cNvPicPr>
            <a:picLocks noChangeAspect="1"/>
          </p:cNvPicPr>
          <p:nvPr/>
        </p:nvPicPr>
        <p:blipFill>
          <a:blip r:embed="rId3"/>
          <a:stretch>
            <a:fillRect/>
          </a:stretch>
        </p:blipFill>
        <p:spPr>
          <a:xfrm>
            <a:off x="807889" y="2831162"/>
            <a:ext cx="4367430" cy="1859183"/>
          </a:xfrm>
          <a:prstGeom prst="rect">
            <a:avLst/>
          </a:prstGeom>
          <a:ln w="19050">
            <a:solidFill>
              <a:schemeClr val="accent4"/>
            </a:solidFill>
          </a:ln>
        </p:spPr>
      </p:pic>
      <p:pic>
        <p:nvPicPr>
          <p:cNvPr id="14" name="Picture 13"/>
          <p:cNvPicPr>
            <a:picLocks noChangeAspect="1"/>
          </p:cNvPicPr>
          <p:nvPr/>
        </p:nvPicPr>
        <p:blipFill>
          <a:blip r:embed="rId4"/>
          <a:stretch>
            <a:fillRect/>
          </a:stretch>
        </p:blipFill>
        <p:spPr>
          <a:xfrm>
            <a:off x="807889" y="5465041"/>
            <a:ext cx="6598800" cy="989820"/>
          </a:xfrm>
          <a:prstGeom prst="rect">
            <a:avLst/>
          </a:prstGeom>
          <a:ln w="19050">
            <a:solidFill>
              <a:schemeClr val="accent4"/>
            </a:solidFill>
          </a:ln>
        </p:spPr>
      </p:pic>
      <p:sp>
        <p:nvSpPr>
          <p:cNvPr id="15" name="TextBox 14"/>
          <p:cNvSpPr txBox="1"/>
          <p:nvPr/>
        </p:nvSpPr>
        <p:spPr>
          <a:xfrm>
            <a:off x="8163666" y="1203542"/>
            <a:ext cx="3683548" cy="369332"/>
          </a:xfrm>
          <a:prstGeom prst="rect">
            <a:avLst/>
          </a:prstGeom>
          <a:noFill/>
        </p:spPr>
        <p:txBody>
          <a:bodyPr wrap="square" rtlCol="0">
            <a:spAutoFit/>
          </a:bodyPr>
          <a:lstStyle/>
          <a:p>
            <a:r>
              <a:rPr lang="en-US" i="1" dirty="0">
                <a:solidFill>
                  <a:schemeClr val="accent2"/>
                </a:solidFill>
              </a:rPr>
              <a:t>Python example, you could use </a:t>
            </a:r>
            <a:r>
              <a:rPr lang="el-GR" i="1" dirty="0">
                <a:solidFill>
                  <a:schemeClr val="accent2"/>
                </a:solidFill>
              </a:rPr>
              <a:t>α</a:t>
            </a:r>
            <a:endParaRPr lang="de-DE" i="1" dirty="0">
              <a:solidFill>
                <a:schemeClr val="accent2"/>
              </a:solidFill>
            </a:endParaRPr>
          </a:p>
        </p:txBody>
      </p:sp>
      <p:grpSp>
        <p:nvGrpSpPr>
          <p:cNvPr id="12" name="Group 11"/>
          <p:cNvGrpSpPr/>
          <p:nvPr/>
        </p:nvGrpSpPr>
        <p:grpSpPr>
          <a:xfrm>
            <a:off x="6218515" y="2071646"/>
            <a:ext cx="5336472" cy="2956946"/>
            <a:chOff x="6464954" y="2120202"/>
            <a:chExt cx="5336472" cy="2956946"/>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8042" y="2120202"/>
              <a:ext cx="4723304" cy="1408267"/>
            </a:xfrm>
            <a:prstGeom prst="rect">
              <a:avLst/>
            </a:prstGeom>
          </p:spPr>
        </p:pic>
        <p:pic>
          <p:nvPicPr>
            <p:cNvPr id="7" name="Picture 6"/>
            <p:cNvPicPr>
              <a:picLocks noChangeAspect="1"/>
            </p:cNvPicPr>
            <p:nvPr/>
          </p:nvPicPr>
          <p:blipFill>
            <a:blip r:embed="rId6"/>
            <a:stretch>
              <a:fillRect/>
            </a:stretch>
          </p:blipFill>
          <p:spPr>
            <a:xfrm>
              <a:off x="6464954" y="3477259"/>
              <a:ext cx="5336472" cy="1599889"/>
            </a:xfrm>
            <a:prstGeom prst="rect">
              <a:avLst/>
            </a:prstGeom>
            <a:ln w="19050">
              <a:solidFill>
                <a:schemeClr val="accent4"/>
              </a:solidFill>
            </a:ln>
          </p:spPr>
        </p:pic>
      </p:grpSp>
      <p:pic>
        <p:nvPicPr>
          <p:cNvPr id="13" name="Picture 12"/>
          <p:cNvPicPr>
            <a:picLocks noChangeAspect="1"/>
          </p:cNvPicPr>
          <p:nvPr/>
        </p:nvPicPr>
        <p:blipFill>
          <a:blip r:embed="rId7"/>
          <a:stretch>
            <a:fillRect/>
          </a:stretch>
        </p:blipFill>
        <p:spPr>
          <a:xfrm>
            <a:off x="2350207" y="1192213"/>
            <a:ext cx="1805354" cy="502434"/>
          </a:xfrm>
          <a:prstGeom prst="rect">
            <a:avLst/>
          </a:prstGeom>
          <a:ln w="19050">
            <a:solidFill>
              <a:schemeClr val="accent4"/>
            </a:solidFill>
          </a:ln>
        </p:spPr>
      </p:pic>
      <p:pic>
        <p:nvPicPr>
          <p:cNvPr id="17" name="Picture 16"/>
          <p:cNvPicPr>
            <a:picLocks noChangeAspect="1"/>
          </p:cNvPicPr>
          <p:nvPr/>
        </p:nvPicPr>
        <p:blipFill>
          <a:blip r:embed="rId8"/>
          <a:stretch>
            <a:fillRect/>
          </a:stretch>
        </p:blipFill>
        <p:spPr>
          <a:xfrm>
            <a:off x="4985468" y="1203542"/>
            <a:ext cx="3116582" cy="490427"/>
          </a:xfrm>
          <a:prstGeom prst="rect">
            <a:avLst/>
          </a:prstGeom>
          <a:ln w="19050">
            <a:solidFill>
              <a:schemeClr val="accent2"/>
            </a:solidFill>
          </a:ln>
        </p:spPr>
      </p:pic>
    </p:spTree>
    <p:extLst>
      <p:ext uri="{BB962C8B-B14F-4D97-AF65-F5344CB8AC3E}">
        <p14:creationId xmlns:p14="http://schemas.microsoft.com/office/powerpoint/2010/main" val="1690767995"/>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unlimited </a:t>
            </a:r>
            <a:r>
              <a:rPr lang="en-US" strike="sngStrike" dirty="0"/>
              <a:t>power</a:t>
            </a:r>
            <a:r>
              <a:rPr lang="en-US" dirty="0"/>
              <a:t> productivity</a:t>
            </a:r>
            <a:endParaRPr lang="de-DE" dirty="0"/>
          </a:p>
        </p:txBody>
      </p:sp>
      <p:sp>
        <p:nvSpPr>
          <p:cNvPr id="4" name="Text Placeholder 3"/>
          <p:cNvSpPr>
            <a:spLocks noGrp="1"/>
          </p:cNvSpPr>
          <p:nvPr>
            <p:ph type="body" sz="quarter" idx="13"/>
          </p:nvPr>
        </p:nvSpPr>
        <p:spPr/>
        <p:txBody>
          <a:bodyPr>
            <a:normAutofit/>
          </a:bodyPr>
          <a:lstStyle/>
          <a:p>
            <a:r>
              <a:rPr lang="en-US" b="1" dirty="0"/>
              <a:t>Assignment returns value!  (Hydrogen</a:t>
            </a:r>
            <a:r>
              <a:rPr lang="el-GR" b="1" dirty="0"/>
              <a:t>+</a:t>
            </a:r>
            <a:r>
              <a:rPr lang="en-US" b="1" dirty="0"/>
              <a:t>Python vs Juno)</a:t>
            </a:r>
          </a:p>
          <a:p>
            <a:pPr marL="457200" lvl="1" indent="0">
              <a:buNone/>
            </a:pPr>
            <a:endParaRPr lang="en-US" b="1" dirty="0"/>
          </a:p>
          <a:p>
            <a:pPr lvl="1"/>
            <a:endParaRPr lang="en-US" b="1" dirty="0"/>
          </a:p>
          <a:p>
            <a:endParaRPr lang="en-US" dirty="0"/>
          </a:p>
          <a:p>
            <a:r>
              <a:rPr lang="en-US" dirty="0"/>
              <a:t>Functions that mutate end with !</a:t>
            </a:r>
          </a:p>
          <a:p>
            <a:endParaRPr lang="en-US" dirty="0"/>
          </a:p>
          <a:p>
            <a:endParaRPr lang="en-US" dirty="0"/>
          </a:p>
          <a:p>
            <a:endParaRPr lang="de-DE" dirty="0"/>
          </a:p>
        </p:txBody>
      </p:sp>
      <p:sp>
        <p:nvSpPr>
          <p:cNvPr id="5" name="Date Placeholder 4"/>
          <p:cNvSpPr>
            <a:spLocks noGrp="1"/>
          </p:cNvSpPr>
          <p:nvPr>
            <p:ph type="dt" sz="half" idx="10"/>
          </p:nvPr>
        </p:nvSpPr>
        <p:spPr/>
        <p:txBody>
          <a:bodyPr/>
          <a:lstStyle/>
          <a:p>
            <a:fld id="{51FDF71D-0CC1-43C4-95A5-0438DB9D402E}" type="datetime3">
              <a:rPr lang="de-DE" smtClean="0"/>
              <a:t>08/08/18</a:t>
            </a:fld>
            <a:endParaRPr lang="aa-ET" dirty="0"/>
          </a:p>
        </p:txBody>
      </p:sp>
      <p:sp>
        <p:nvSpPr>
          <p:cNvPr id="6" name="Footer Placeholder 5"/>
          <p:cNvSpPr>
            <a:spLocks noGrp="1"/>
          </p:cNvSpPr>
          <p:nvPr>
            <p:ph type="ftr" sz="quarter" idx="11"/>
          </p:nvPr>
        </p:nvSpPr>
        <p:spPr/>
        <p:txBody>
          <a:bodyPr/>
          <a:lstStyle/>
          <a:p>
            <a:r>
              <a:rPr lang="en-US" smtClean="0"/>
              <a:t>George Datseris, MPIDS (Göttingen)</a:t>
            </a:r>
            <a:endParaRPr lang="aa-ET" dirty="0"/>
          </a:p>
        </p:txBody>
      </p:sp>
      <p:pic>
        <p:nvPicPr>
          <p:cNvPr id="7" name="Picture 6"/>
          <p:cNvPicPr>
            <a:picLocks noChangeAspect="1"/>
          </p:cNvPicPr>
          <p:nvPr/>
        </p:nvPicPr>
        <p:blipFill>
          <a:blip r:embed="rId3"/>
          <a:stretch>
            <a:fillRect/>
          </a:stretch>
        </p:blipFill>
        <p:spPr>
          <a:xfrm>
            <a:off x="1161970" y="1956940"/>
            <a:ext cx="7834111" cy="825355"/>
          </a:xfrm>
          <a:prstGeom prst="rect">
            <a:avLst/>
          </a:prstGeom>
          <a:ln w="19050">
            <a:solidFill>
              <a:schemeClr val="accent4"/>
            </a:solidFill>
          </a:ln>
        </p:spPr>
      </p:pic>
      <p:pic>
        <p:nvPicPr>
          <p:cNvPr id="8" name="Picture 7"/>
          <p:cNvPicPr>
            <a:picLocks noChangeAspect="1"/>
          </p:cNvPicPr>
          <p:nvPr/>
        </p:nvPicPr>
        <p:blipFill>
          <a:blip r:embed="rId4"/>
          <a:stretch>
            <a:fillRect/>
          </a:stretch>
        </p:blipFill>
        <p:spPr>
          <a:xfrm>
            <a:off x="798699" y="4161219"/>
            <a:ext cx="9673430" cy="667956"/>
          </a:xfrm>
          <a:prstGeom prst="rect">
            <a:avLst/>
          </a:prstGeom>
          <a:ln w="19050">
            <a:solidFill>
              <a:schemeClr val="accent4"/>
            </a:solidFill>
          </a:ln>
        </p:spPr>
      </p:pic>
    </p:spTree>
    <p:extLst>
      <p:ext uri="{BB962C8B-B14F-4D97-AF65-F5344CB8AC3E}">
        <p14:creationId xmlns:p14="http://schemas.microsoft.com/office/powerpoint/2010/main" val="1772088532"/>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Robust &amp; reproducible science</a:t>
            </a:r>
            <a:endParaRPr lang="de-DE" dirty="0"/>
          </a:p>
        </p:txBody>
      </p:sp>
      <p:sp>
        <p:nvSpPr>
          <p:cNvPr id="4" name="Text Placeholder 3"/>
          <p:cNvSpPr>
            <a:spLocks noGrp="1"/>
          </p:cNvSpPr>
          <p:nvPr>
            <p:ph type="body" sz="quarter" idx="13"/>
          </p:nvPr>
        </p:nvSpPr>
        <p:spPr/>
        <p:txBody>
          <a:bodyPr/>
          <a:lstStyle/>
          <a:p>
            <a:r>
              <a:rPr lang="en-US" dirty="0"/>
              <a:t>The “Project” set-up is excellent for science:</a:t>
            </a:r>
          </a:p>
          <a:p>
            <a:pPr lvl="1"/>
            <a:r>
              <a:rPr lang="en-US" dirty="0"/>
              <a:t>Simply </a:t>
            </a:r>
            <a:r>
              <a:rPr lang="en-US" dirty="0">
                <a:solidFill>
                  <a:schemeClr val="accent4"/>
                </a:solidFill>
                <a:latin typeface="Consolas" panose="020B0609020204030204" pitchFamily="49" charset="0"/>
              </a:rPr>
              <a:t>`] add Package`</a:t>
            </a:r>
            <a:r>
              <a:rPr lang="en-US" dirty="0">
                <a:latin typeface="Consolas" panose="020B0609020204030204" pitchFamily="49" charset="0"/>
              </a:rPr>
              <a:t> </a:t>
            </a:r>
            <a:r>
              <a:rPr lang="en-US" dirty="0"/>
              <a:t>and is added to your </a:t>
            </a:r>
            <a:r>
              <a:rPr lang="en-US" b="1" dirty="0"/>
              <a:t>project</a:t>
            </a:r>
            <a:r>
              <a:rPr lang="en-US" dirty="0"/>
              <a:t> </a:t>
            </a:r>
            <a:r>
              <a:rPr lang="en-US" i="1" dirty="0"/>
              <a:t>and</a:t>
            </a:r>
            <a:r>
              <a:rPr lang="en-US" dirty="0"/>
              <a:t> dependency list</a:t>
            </a:r>
          </a:p>
          <a:p>
            <a:pPr lvl="1"/>
            <a:r>
              <a:rPr lang="en-US" dirty="0"/>
              <a:t>Send your colleague the “Project” and they do </a:t>
            </a:r>
            <a:r>
              <a:rPr lang="en-US" dirty="0">
                <a:solidFill>
                  <a:schemeClr val="accent4"/>
                </a:solidFill>
                <a:latin typeface="Consolas" panose="020B0609020204030204" pitchFamily="49" charset="0"/>
              </a:rPr>
              <a:t>`] instantiate`</a:t>
            </a:r>
            <a:r>
              <a:rPr lang="en-US" dirty="0"/>
              <a:t> </a:t>
            </a:r>
          </a:p>
          <a:p>
            <a:pPr lvl="1"/>
            <a:r>
              <a:rPr lang="en-US" dirty="0"/>
              <a:t>Since Julia is Julia, I imagine that </a:t>
            </a:r>
            <a:r>
              <a:rPr lang="en-US" i="1" dirty="0"/>
              <a:t>almost all </a:t>
            </a:r>
            <a:r>
              <a:rPr lang="en-US" dirty="0"/>
              <a:t>code will be trivial to install</a:t>
            </a:r>
          </a:p>
          <a:p>
            <a:endParaRPr lang="en-US" dirty="0"/>
          </a:p>
          <a:p>
            <a:r>
              <a:rPr lang="en-US" dirty="0"/>
              <a:t>Possibility of having different package versions for different projects</a:t>
            </a:r>
          </a:p>
          <a:p>
            <a:endParaRPr lang="en-US" dirty="0"/>
          </a:p>
          <a:p>
            <a:r>
              <a:rPr lang="en-US" dirty="0"/>
              <a:t>Robust implementation of </a:t>
            </a:r>
            <a:r>
              <a:rPr lang="en-US" dirty="0">
                <a:latin typeface="Consolas" panose="020B0609020204030204" pitchFamily="49" charset="0"/>
              </a:rPr>
              <a:t> </a:t>
            </a:r>
            <a:r>
              <a:rPr lang="en-US" dirty="0">
                <a:solidFill>
                  <a:schemeClr val="accent4"/>
                </a:solidFill>
                <a:latin typeface="Consolas" panose="020B0609020204030204" pitchFamily="49" charset="0"/>
              </a:rPr>
              <a:t>missing </a:t>
            </a:r>
            <a:r>
              <a:rPr lang="en-US" dirty="0"/>
              <a:t> that works all </a:t>
            </a:r>
            <a:br>
              <a:rPr lang="en-US" dirty="0"/>
            </a:br>
            <a:r>
              <a:rPr lang="en-US" dirty="0"/>
              <a:t>“major” types and is safe!</a:t>
            </a:r>
          </a:p>
        </p:txBody>
      </p:sp>
      <p:sp>
        <p:nvSpPr>
          <p:cNvPr id="5" name="Date Placeholder 4"/>
          <p:cNvSpPr>
            <a:spLocks noGrp="1"/>
          </p:cNvSpPr>
          <p:nvPr>
            <p:ph type="dt" sz="half" idx="10"/>
          </p:nvPr>
        </p:nvSpPr>
        <p:spPr/>
        <p:txBody>
          <a:bodyPr/>
          <a:lstStyle/>
          <a:p>
            <a:fld id="{97A07B2D-C01C-4AE2-9E6D-ECA372886385}" type="datetime3">
              <a:rPr lang="de-DE" smtClean="0"/>
              <a:t>08/08/18</a:t>
            </a:fld>
            <a:endParaRPr lang="aa-ET" dirty="0"/>
          </a:p>
        </p:txBody>
      </p:sp>
      <p:sp>
        <p:nvSpPr>
          <p:cNvPr id="6" name="Footer Placeholder 5"/>
          <p:cNvSpPr>
            <a:spLocks noGrp="1"/>
          </p:cNvSpPr>
          <p:nvPr>
            <p:ph type="ftr" sz="quarter" idx="11"/>
          </p:nvPr>
        </p:nvSpPr>
        <p:spPr/>
        <p:txBody>
          <a:bodyPr/>
          <a:lstStyle/>
          <a:p>
            <a:r>
              <a:rPr lang="en-US" smtClean="0"/>
              <a:t>George Datseris, MPIDS (Göttingen)</a:t>
            </a:r>
            <a:endParaRPr lang="aa-ET" dirty="0"/>
          </a:p>
        </p:txBody>
      </p:sp>
    </p:spTree>
    <p:extLst>
      <p:ext uri="{BB962C8B-B14F-4D97-AF65-F5344CB8AC3E}">
        <p14:creationId xmlns:p14="http://schemas.microsoft.com/office/powerpoint/2010/main" val="2643595241"/>
      </p:ext>
    </p:extLst>
  </p:cSld>
  <p:clrMapOvr>
    <a:masterClrMapping/>
  </p:clrMapOvr>
  <p:transition spd="med">
    <p:strips dir="l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03AC72BE-47E4-4473-85FB-D71AF72CE23E}"/>
              </a:ext>
            </a:extLst>
          </p:cNvPr>
          <p:cNvSpPr>
            <a:spLocks noGrp="1"/>
          </p:cNvSpPr>
          <p:nvPr>
            <p:ph type="title"/>
          </p:nvPr>
        </p:nvSpPr>
        <p:spPr/>
        <p:txBody>
          <a:bodyPr>
            <a:normAutofit/>
          </a:bodyPr>
          <a:lstStyle/>
          <a:p>
            <a:r>
              <a:rPr lang="en-US" sz="6000" dirty="0" err="1"/>
              <a:t>JuliaDynamics</a:t>
            </a:r>
            <a:endParaRPr lang="aa-ET" sz="6000" dirty="0"/>
          </a:p>
        </p:txBody>
      </p:sp>
      <p:sp>
        <p:nvSpPr>
          <p:cNvPr id="3" name="Date Placeholder 2">
            <a:extLst>
              <a:ext uri="{FF2B5EF4-FFF2-40B4-BE49-F238E27FC236}">
                <a16:creationId xmlns="" xmlns:a16="http://schemas.microsoft.com/office/drawing/2014/main" id="{0DC90C02-CAEB-4A9E-BE13-B596AA5D28AE}"/>
              </a:ext>
            </a:extLst>
          </p:cNvPr>
          <p:cNvSpPr>
            <a:spLocks noGrp="1"/>
          </p:cNvSpPr>
          <p:nvPr>
            <p:ph type="dt" sz="half" idx="10"/>
          </p:nvPr>
        </p:nvSpPr>
        <p:spPr/>
        <p:txBody>
          <a:bodyPr/>
          <a:lstStyle/>
          <a:p>
            <a:fld id="{7D63FF8F-645C-4FCE-8E78-2A3365CF1827}" type="datetime3">
              <a:rPr lang="de-DE" smtClean="0"/>
              <a:t>08/08/18</a:t>
            </a:fld>
            <a:endParaRPr lang="aa-ET" dirty="0"/>
          </a:p>
        </p:txBody>
      </p:sp>
      <p:sp>
        <p:nvSpPr>
          <p:cNvPr id="4" name="Footer Placeholder 3">
            <a:extLst>
              <a:ext uri="{FF2B5EF4-FFF2-40B4-BE49-F238E27FC236}">
                <a16:creationId xmlns="" xmlns:a16="http://schemas.microsoft.com/office/drawing/2014/main" id="{CC1C2E1D-822A-4181-8111-6A59C556726C}"/>
              </a:ext>
            </a:extLst>
          </p:cNvPr>
          <p:cNvSpPr>
            <a:spLocks noGrp="1"/>
          </p:cNvSpPr>
          <p:nvPr>
            <p:ph type="ftr" sz="quarter" idx="11"/>
          </p:nvPr>
        </p:nvSpPr>
        <p:spPr/>
        <p:txBody>
          <a:bodyPr/>
          <a:lstStyle/>
          <a:p>
            <a:r>
              <a:rPr lang="en-US" smtClean="0"/>
              <a:t>George Datseris, MPIDS (Göttingen)</a:t>
            </a:r>
            <a:endParaRPr lang="aa-ET" dirty="0"/>
          </a:p>
        </p:txBody>
      </p:sp>
      <p:sp>
        <p:nvSpPr>
          <p:cNvPr id="8" name="TextBox 7">
            <a:extLst>
              <a:ext uri="{FF2B5EF4-FFF2-40B4-BE49-F238E27FC236}">
                <a16:creationId xmlns="" xmlns:a16="http://schemas.microsoft.com/office/drawing/2014/main" id="{81DC301B-4446-491D-AC6E-6A9E9DD937A5}"/>
              </a:ext>
            </a:extLst>
          </p:cNvPr>
          <p:cNvSpPr txBox="1"/>
          <p:nvPr/>
        </p:nvSpPr>
        <p:spPr>
          <a:xfrm>
            <a:off x="4286251" y="1466850"/>
            <a:ext cx="3571874" cy="369332"/>
          </a:xfrm>
          <a:prstGeom prst="rect">
            <a:avLst/>
          </a:prstGeom>
          <a:noFill/>
        </p:spPr>
        <p:txBody>
          <a:bodyPr wrap="square" rtlCol="0">
            <a:spAutoFit/>
          </a:bodyPr>
          <a:lstStyle/>
          <a:p>
            <a:pPr algn="ctr"/>
            <a:r>
              <a:rPr lang="en-US" i="1" dirty="0"/>
              <a:t>github.com/</a:t>
            </a:r>
            <a:r>
              <a:rPr lang="en-US" i="1" dirty="0" err="1"/>
              <a:t>JuliaDynamics</a:t>
            </a:r>
            <a:endParaRPr lang="aa-ET" i="1" dirty="0"/>
          </a:p>
        </p:txBody>
      </p:sp>
      <p:sp>
        <p:nvSpPr>
          <p:cNvPr id="9" name="Rectangle 8">
            <a:extLst>
              <a:ext uri="{FF2B5EF4-FFF2-40B4-BE49-F238E27FC236}">
                <a16:creationId xmlns="" xmlns:a16="http://schemas.microsoft.com/office/drawing/2014/main" id="{01BDBF6B-7A86-43BA-BF75-AC42F4D750CB}"/>
              </a:ext>
            </a:extLst>
          </p:cNvPr>
          <p:cNvSpPr/>
          <p:nvPr/>
        </p:nvSpPr>
        <p:spPr>
          <a:xfrm>
            <a:off x="7993380" y="2214091"/>
            <a:ext cx="3360420" cy="1986433"/>
          </a:xfrm>
          <a:prstGeom prst="rect">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five aspects </a:t>
            </a:r>
            <a:br>
              <a:rPr lang="en-US" sz="2400" b="1" dirty="0">
                <a:solidFill>
                  <a:schemeClr val="tx1"/>
                </a:solidFill>
              </a:rPr>
            </a:br>
            <a:r>
              <a:rPr lang="en-US" sz="2400" dirty="0">
                <a:solidFill>
                  <a:schemeClr val="tx1"/>
                </a:solidFill>
              </a:rPr>
              <a:t>that highlight</a:t>
            </a:r>
            <a:br>
              <a:rPr lang="en-US" sz="2400" dirty="0">
                <a:solidFill>
                  <a:schemeClr val="tx1"/>
                </a:solidFill>
              </a:rPr>
            </a:br>
            <a:r>
              <a:rPr lang="en-US" sz="2400" dirty="0">
                <a:solidFill>
                  <a:schemeClr val="tx1"/>
                </a:solidFill>
              </a:rPr>
              <a:t>using Julia in scientific computing</a:t>
            </a:r>
            <a:endParaRPr lang="aa-ET" sz="2400" dirty="0">
              <a:solidFill>
                <a:schemeClr val="tx1"/>
              </a:solidFill>
            </a:endParaRPr>
          </a:p>
        </p:txBody>
      </p:sp>
      <p:pic>
        <p:nvPicPr>
          <p:cNvPr id="2" name="DynamicalBilliards_billiard_animation">
            <a:hlinkClick r:id="" action="ppaction://media"/>
            <a:extLst>
              <a:ext uri="{FF2B5EF4-FFF2-40B4-BE49-F238E27FC236}">
                <a16:creationId xmlns="" xmlns:a16="http://schemas.microsoft.com/office/drawing/2014/main" id="{80CAEF49-03DB-4B5B-8D5E-39AF6F548AA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8199" y="2214091"/>
            <a:ext cx="3360421" cy="3220994"/>
          </a:xfrm>
          <a:prstGeom prst="rect">
            <a:avLst/>
          </a:prstGeom>
          <a:ln w="19050">
            <a:solidFill>
              <a:schemeClr val="accent4"/>
            </a:solidFill>
          </a:ln>
        </p:spPr>
      </p:pic>
      <p:pic>
        <p:nvPicPr>
          <p:cNvPr id="5" name="double_pendulum_500_fas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475970" y="2212206"/>
            <a:ext cx="3300263" cy="2640210"/>
          </a:xfrm>
          <a:prstGeom prst="rect">
            <a:avLst/>
          </a:prstGeom>
          <a:ln w="19050">
            <a:solidFill>
              <a:schemeClr val="accent2"/>
            </a:solidFill>
          </a:ln>
        </p:spPr>
      </p:pic>
    </p:spTree>
    <p:extLst>
      <p:ext uri="{BB962C8B-B14F-4D97-AF65-F5344CB8AC3E}">
        <p14:creationId xmlns:p14="http://schemas.microsoft.com/office/powerpoint/2010/main" val="1276287546"/>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2"/>
                                        </p:tgtEl>
                                      </p:cBhvr>
                                    </p:cmd>
                                  </p:childTnLst>
                                </p:cTn>
                              </p:par>
                              <p:par>
                                <p:cTn id="7" presetID="1" presetClass="mediacall" presetSubtype="0" fill="hold" nodeType="withEffect">
                                  <p:stCondLst>
                                    <p:cond delay="0"/>
                                  </p:stCondLst>
                                  <p:childTnLst>
                                    <p:cmd type="call" cmd="playFrom(0.0)">
                                      <p:cBhvr>
                                        <p:cTn id="8" dur="333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video>
              <p:cMediaNode vol="80000">
                <p:cTn id="10"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Julia">
      <a:dk1>
        <a:sysClr val="windowText" lastClr="000000"/>
      </a:dk1>
      <a:lt1>
        <a:sysClr val="window" lastClr="FFFFFF"/>
      </a:lt1>
      <a:dk2>
        <a:srgbClr val="000C7A"/>
      </a:dk2>
      <a:lt2>
        <a:srgbClr val="ECECEC"/>
      </a:lt2>
      <a:accent1>
        <a:srgbClr val="173DA9"/>
      </a:accent1>
      <a:accent2>
        <a:srgbClr val="B52533"/>
      </a:accent2>
      <a:accent3>
        <a:srgbClr val="42955F"/>
      </a:accent3>
      <a:accent4>
        <a:srgbClr val="8142C6"/>
      </a:accent4>
      <a:accent5>
        <a:srgbClr val="FFFF00"/>
      </a:accent5>
      <a:accent6>
        <a:srgbClr val="45CBE8"/>
      </a:accent6>
      <a:hlink>
        <a:srgbClr val="00B9C3"/>
      </a:hlink>
      <a:folHlink>
        <a:srgbClr val="A5A5A5"/>
      </a:folHlink>
    </a:clrScheme>
    <a:fontScheme name="Julia">
      <a:majorFont>
        <a:latin typeface="Tamil MN"/>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1653</Words>
  <Application>Microsoft Office PowerPoint</Application>
  <PresentationFormat>Widescreen</PresentationFormat>
  <Paragraphs>288</Paragraphs>
  <Slides>22</Slides>
  <Notes>20</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Cambria Math</vt:lpstr>
      <vt:lpstr>Consolas</vt:lpstr>
      <vt:lpstr>Corbel</vt:lpstr>
      <vt:lpstr>Courier New</vt:lpstr>
      <vt:lpstr>Tamil MN</vt:lpstr>
      <vt:lpstr>Wingdings</vt:lpstr>
      <vt:lpstr>Office Theme</vt:lpstr>
      <vt:lpstr>Why Julia is the most suitable language for science</vt:lpstr>
      <vt:lpstr>TL;DR:  Julia = “most” suitable for science</vt:lpstr>
      <vt:lpstr>What does science need from code?</vt:lpstr>
      <vt:lpstr>What we all know and love</vt:lpstr>
      <vt:lpstr>This talk: “unspoken” powers of Julia</vt:lpstr>
      <vt:lpstr>Syntax: clarity through the roof</vt:lpstr>
      <vt:lpstr>Design: unlimited power productivity</vt:lpstr>
      <vt:lpstr>Robust &amp; reproducible science</vt:lpstr>
      <vt:lpstr>JuliaDynamics</vt:lpstr>
      <vt:lpstr>DynamicalBilliards.jl</vt:lpstr>
      <vt:lpstr>Features of DynamicalBilliards.jl</vt:lpstr>
      <vt:lpstr>How to simulate a Billiard?</vt:lpstr>
      <vt:lpstr>Aspect 1: Clear and intuitive code</vt:lpstr>
      <vt:lpstr>Aspect 2: Performance? No problem.</vt:lpstr>
      <vt:lpstr>DynamicalSystems.jl</vt:lpstr>
      <vt:lpstr>Crash-course: Dynamical Systems</vt:lpstr>
      <vt:lpstr>Crash-course: Lyapunov Exponents</vt:lpstr>
      <vt:lpstr>Aspect 3: 1-to-1 code-algorithm</vt:lpstr>
      <vt:lpstr>Aspect 4: But is it fast?</vt:lpstr>
      <vt:lpstr>Aspect 5: manipulating functions</vt:lpstr>
      <vt:lpstr>Summary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Datseris</dc:creator>
  <cp:lastModifiedBy>datseris</cp:lastModifiedBy>
  <cp:revision>228</cp:revision>
  <dcterms:created xsi:type="dcterms:W3CDTF">2018-06-15T19:19:31Z</dcterms:created>
  <dcterms:modified xsi:type="dcterms:W3CDTF">2018-08-08T15:11:41Z</dcterms:modified>
</cp:coreProperties>
</file>